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7" r:id="rId2"/>
    <p:sldId id="261" r:id="rId3"/>
    <p:sldId id="260" r:id="rId4"/>
    <p:sldId id="265" r:id="rId5"/>
    <p:sldId id="267" r:id="rId6"/>
    <p:sldId id="285" r:id="rId7"/>
    <p:sldId id="268" r:id="rId8"/>
    <p:sldId id="271" r:id="rId9"/>
    <p:sldId id="273" r:id="rId10"/>
    <p:sldId id="262" r:id="rId11"/>
    <p:sldId id="274" r:id="rId12"/>
    <p:sldId id="277" r:id="rId13"/>
    <p:sldId id="286" r:id="rId14"/>
    <p:sldId id="287" r:id="rId15"/>
    <p:sldId id="288" r:id="rId16"/>
    <p:sldId id="289" r:id="rId17"/>
    <p:sldId id="291" r:id="rId18"/>
    <p:sldId id="297" r:id="rId19"/>
    <p:sldId id="294" r:id="rId20"/>
    <p:sldId id="295" r:id="rId21"/>
    <p:sldId id="298" r:id="rId22"/>
    <p:sldId id="299" r:id="rId23"/>
    <p:sldId id="308" r:id="rId24"/>
    <p:sldId id="309" r:id="rId25"/>
    <p:sldId id="263" r:id="rId26"/>
    <p:sldId id="305" r:id="rId27"/>
    <p:sldId id="302" r:id="rId28"/>
    <p:sldId id="313" r:id="rId29"/>
    <p:sldId id="303" r:id="rId30"/>
    <p:sldId id="304" r:id="rId31"/>
    <p:sldId id="307" r:id="rId32"/>
    <p:sldId id="300" r:id="rId33"/>
    <p:sldId id="310" r:id="rId34"/>
    <p:sldId id="264" r:id="rId35"/>
    <p:sldId id="306" r:id="rId36"/>
    <p:sldId id="292" r:id="rId37"/>
    <p:sldId id="293" r:id="rId38"/>
    <p:sldId id="312" r:id="rId39"/>
    <p:sldId id="311" r:id="rId40"/>
    <p:sldId id="269" r:id="rId41"/>
    <p:sldId id="270" r:id="rId42"/>
    <p:sldId id="272" r:id="rId43"/>
    <p:sldId id="278" r:id="rId44"/>
    <p:sldId id="280" r:id="rId45"/>
    <p:sldId id="281" r:id="rId46"/>
    <p:sldId id="284" r:id="rId47"/>
    <p:sldId id="282" r:id="rId48"/>
    <p:sldId id="283" r:id="rId49"/>
    <p:sldId id="25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A97E"/>
    <a:srgbClr val="FF9900"/>
    <a:srgbClr val="FFFFCC"/>
    <a:srgbClr val="996633"/>
    <a:srgbClr val="F5F5F5"/>
    <a:srgbClr val="F2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8675" autoAdjust="0"/>
  </p:normalViewPr>
  <p:slideViewPr>
    <p:cSldViewPr snapToGrid="0">
      <p:cViewPr varScale="1">
        <p:scale>
          <a:sx n="79" d="100"/>
          <a:sy n="79" d="100"/>
        </p:scale>
        <p:origin x="71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43894-183F-4988-B822-CD7884FF7C4F}" type="datetimeFigureOut">
              <a:rPr lang="en-US" smtClean="0"/>
              <a:t>4/15/2016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F3FE7-AAC7-4ADD-A351-011FAEC8AB24}" type="slidenum">
              <a:rPr lang="en-US" smtClean="0"/>
              <a:t>‹#›</a:t>
            </a:fld>
            <a:endParaRPr lang="en-US"/>
          </a:p>
        </p:txBody>
      </p:sp>
    </p:spTree>
    <p:extLst>
      <p:ext uri="{BB962C8B-B14F-4D97-AF65-F5344CB8AC3E}">
        <p14:creationId xmlns:p14="http://schemas.microsoft.com/office/powerpoint/2010/main" val="1439908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credit to IGB&amp;RM and thanks to team for developing</a:t>
            </a:r>
            <a:r>
              <a:rPr lang="en-US" baseline="0" dirty="0" smtClean="0"/>
              <a:t> the event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5225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Introduce Event Team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Building Layout</a:t>
            </a:r>
            <a:endParaRPr lang="en-US" dirty="0" smtClean="0"/>
          </a:p>
          <a:p>
            <a:r>
              <a:rPr lang="en-US" baseline="0" dirty="0" smtClean="0"/>
              <a:t>  </a:t>
            </a:r>
            <a:r>
              <a:rPr lang="en-US" dirty="0" smtClean="0"/>
              <a:t>Cover</a:t>
            </a:r>
            <a:r>
              <a:rPr lang="en-US" baseline="0" dirty="0" smtClean="0"/>
              <a:t> Emergency Exits</a:t>
            </a:r>
          </a:p>
          <a:p>
            <a:r>
              <a:rPr lang="en-US" baseline="0" dirty="0" smtClean="0"/>
              <a:t>  Restrooms</a:t>
            </a:r>
          </a:p>
        </p:txBody>
      </p:sp>
      <p:sp>
        <p:nvSpPr>
          <p:cNvPr id="4" name="Slide Number Placeholder 3"/>
          <p:cNvSpPr>
            <a:spLocks noGrp="1"/>
          </p:cNvSpPr>
          <p:nvPr>
            <p:ph type="sldNum" sz="quarter" idx="10"/>
          </p:nvPr>
        </p:nvSpPr>
        <p:spPr/>
        <p:txBody>
          <a:bodyPr/>
          <a:lstStyle/>
          <a:p>
            <a:fld id="{274F3FE7-AAC7-4ADD-A351-011FAEC8AB24}" type="slidenum">
              <a:rPr lang="en-US" smtClean="0"/>
              <a:t>2</a:t>
            </a:fld>
            <a:endParaRPr lang="en-US"/>
          </a:p>
        </p:txBody>
      </p:sp>
    </p:spTree>
    <p:extLst>
      <p:ext uri="{BB962C8B-B14F-4D97-AF65-F5344CB8AC3E}">
        <p14:creationId xmlns:p14="http://schemas.microsoft.com/office/powerpoint/2010/main" val="295807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 for NM the Device Depot</a:t>
            </a:r>
            <a:r>
              <a:rPr lang="en-US" baseline="0" dirty="0" smtClean="0"/>
              <a:t> Logistics with Kit</a:t>
            </a:r>
            <a:endParaRPr lang="en-US" dirty="0" smtClean="0"/>
          </a:p>
          <a:p>
            <a:r>
              <a:rPr lang="en-US" dirty="0" smtClean="0"/>
              <a:t>Cover Food/Snack</a:t>
            </a:r>
            <a:r>
              <a:rPr lang="en-US" baseline="0" dirty="0" smtClean="0"/>
              <a:t> Logistics</a:t>
            </a:r>
          </a:p>
          <a:p>
            <a:r>
              <a:rPr lang="en-US" baseline="0" dirty="0" smtClean="0"/>
              <a:t>Cover Teams may leave at lunch</a:t>
            </a:r>
          </a:p>
        </p:txBody>
      </p:sp>
      <p:sp>
        <p:nvSpPr>
          <p:cNvPr id="4" name="Slide Number Placeholder 3"/>
          <p:cNvSpPr>
            <a:spLocks noGrp="1"/>
          </p:cNvSpPr>
          <p:nvPr>
            <p:ph type="sldNum" sz="quarter" idx="10"/>
          </p:nvPr>
        </p:nvSpPr>
        <p:spPr/>
        <p:txBody>
          <a:bodyPr/>
          <a:lstStyle/>
          <a:p>
            <a:fld id="{274F3FE7-AAC7-4ADD-A351-011FAEC8AB24}" type="slidenum">
              <a:rPr lang="en-US" smtClean="0"/>
              <a:t>3</a:t>
            </a:fld>
            <a:endParaRPr lang="en-US"/>
          </a:p>
        </p:txBody>
      </p:sp>
    </p:spTree>
    <p:extLst>
      <p:ext uri="{BB962C8B-B14F-4D97-AF65-F5344CB8AC3E}">
        <p14:creationId xmlns:p14="http://schemas.microsoft.com/office/powerpoint/2010/main" val="20100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some terminology</a:t>
            </a:r>
            <a:r>
              <a:rPr lang="en-US" baseline="0" dirty="0" smtClean="0"/>
              <a:t> related to the Maker movement.</a:t>
            </a:r>
            <a:endParaRPr lang="en-US" dirty="0"/>
          </a:p>
        </p:txBody>
      </p:sp>
      <p:sp>
        <p:nvSpPr>
          <p:cNvPr id="4" name="Footer Placeholder 3"/>
          <p:cNvSpPr>
            <a:spLocks noGrp="1"/>
          </p:cNvSpPr>
          <p:nvPr>
            <p:ph type="ftr" sz="quarter" idx="10"/>
          </p:nvPr>
        </p:nvSpPr>
        <p:spPr/>
        <p:txBody>
          <a:bodyPr/>
          <a:lstStyle/>
          <a:p>
            <a:r>
              <a:rPr lang="en-US" dirty="0" smtClean="0"/>
              <a:t>Intel Confidential test 2</a:t>
            </a:r>
            <a:endParaRPr lang="en-US" dirty="0"/>
          </a:p>
        </p:txBody>
      </p:sp>
    </p:spTree>
    <p:extLst>
      <p:ext uri="{BB962C8B-B14F-4D97-AF65-F5344CB8AC3E}">
        <p14:creationId xmlns:p14="http://schemas.microsoft.com/office/powerpoint/2010/main" val="1190089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4F3FE7-AAC7-4ADD-A351-011FAEC8AB24}" type="slidenum">
              <a:rPr lang="en-US" smtClean="0"/>
              <a:t>7</a:t>
            </a:fld>
            <a:endParaRPr lang="en-US"/>
          </a:p>
        </p:txBody>
      </p:sp>
    </p:spTree>
    <p:extLst>
      <p:ext uri="{BB962C8B-B14F-4D97-AF65-F5344CB8AC3E}">
        <p14:creationId xmlns:p14="http://schemas.microsoft.com/office/powerpoint/2010/main" val="137315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 that that have to pick board and port</a:t>
            </a:r>
          </a:p>
          <a:p>
            <a:r>
              <a:rPr lang="en-US" dirty="0" smtClean="0"/>
              <a:t>On</a:t>
            </a:r>
            <a:r>
              <a:rPr lang="en-US" baseline="0" dirty="0" smtClean="0"/>
              <a:t> upload tell them board will disconnect and reconnect from USB/PC</a:t>
            </a:r>
            <a:endParaRPr lang="en-US" dirty="0" smtClean="0"/>
          </a:p>
          <a:p>
            <a:r>
              <a:rPr lang="en-US" dirty="0" smtClean="0"/>
              <a:t>Ask users</a:t>
            </a:r>
            <a:r>
              <a:rPr lang="en-US" baseline="0" dirty="0" smtClean="0"/>
              <a:t> what happened?</a:t>
            </a:r>
            <a:endParaRPr lang="en-US" dirty="0"/>
          </a:p>
        </p:txBody>
      </p:sp>
      <p:sp>
        <p:nvSpPr>
          <p:cNvPr id="4" name="Slide Number Placeholder 3"/>
          <p:cNvSpPr>
            <a:spLocks noGrp="1"/>
          </p:cNvSpPr>
          <p:nvPr>
            <p:ph type="sldNum" sz="quarter" idx="10"/>
          </p:nvPr>
        </p:nvSpPr>
        <p:spPr/>
        <p:txBody>
          <a:bodyPr/>
          <a:lstStyle/>
          <a:p>
            <a:fld id="{274F3FE7-AAC7-4ADD-A351-011FAEC8AB24}" type="slidenum">
              <a:rPr lang="en-US" smtClean="0"/>
              <a:t>9</a:t>
            </a:fld>
            <a:endParaRPr lang="en-US"/>
          </a:p>
        </p:txBody>
      </p:sp>
    </p:spTree>
    <p:extLst>
      <p:ext uri="{BB962C8B-B14F-4D97-AF65-F5344CB8AC3E}">
        <p14:creationId xmlns:p14="http://schemas.microsoft.com/office/powerpoint/2010/main" val="82947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918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27823102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93202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Rectangle 5"/>
          <p:cNvSpPr/>
          <p:nvPr userDrawn="1"/>
        </p:nvSpPr>
        <p:spPr>
          <a:xfrm>
            <a:off x="605369" y="6554395"/>
            <a:ext cx="1168590"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9980512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26301453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spTree>
    <p:extLst>
      <p:ext uri="{BB962C8B-B14F-4D97-AF65-F5344CB8AC3E}">
        <p14:creationId xmlns:p14="http://schemas.microsoft.com/office/powerpoint/2010/main" val="30461866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2957554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7190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934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6316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7" name="Picture 6" descr="int_experience_wht_rgb_30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4653643" y="2257769"/>
            <a:ext cx="2780507" cy="2818505"/>
          </a:xfrm>
          <a:prstGeom prst="rect">
            <a:avLst/>
          </a:prstGeom>
        </p:spPr>
      </p:pic>
    </p:spTree>
    <p:extLst>
      <p:ext uri="{BB962C8B-B14F-4D97-AF65-F5344CB8AC3E}">
        <p14:creationId xmlns:p14="http://schemas.microsoft.com/office/powerpoint/2010/main" val="1897111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14258" y="518971"/>
            <a:ext cx="2829021" cy="1183045"/>
          </a:xfrm>
          <a:prstGeom prst="rect">
            <a:avLst/>
          </a:prstGeom>
        </p:spPr>
      </p:pic>
    </p:spTree>
    <p:extLst>
      <p:ext uri="{BB962C8B-B14F-4D97-AF65-F5344CB8AC3E}">
        <p14:creationId xmlns:p14="http://schemas.microsoft.com/office/powerpoint/2010/main" val="42394116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3" name="Content Placeholder 2"/>
          <p:cNvSpPr>
            <a:spLocks noGrp="1"/>
          </p:cNvSpPr>
          <p:nvPr>
            <p:ph idx="1" hasCustomPrompt="1"/>
          </p:nvPr>
        </p:nvSpPr>
        <p:spPr>
          <a:xfrm>
            <a:off x="607485" y="1601790"/>
            <a:ext cx="10970683" cy="4570411"/>
          </a:xfrm>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lvl1pPr>
            <a:lvl2pPr>
              <a:defRPr sz="2200"/>
            </a:lvl2pPr>
            <a:lvl3pPr>
              <a:defRPr sz="2200"/>
            </a:lvl3pPr>
            <a:lvl4pPr>
              <a:defRPr/>
            </a:lvl4pPr>
            <a:lvl5pPr>
              <a:defRPr/>
            </a:lvl5pPr>
          </a:lstStyle>
          <a:p>
            <a:pPr marL="0" marR="0" lvl="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a:pPr>
            <a:r>
              <a:rPr lang="en-US" dirty="0" err="1" smtClean="0"/>
              <a:t>22pt</a:t>
            </a:r>
            <a:r>
              <a:rPr lang="en-US" dirty="0" smtClean="0"/>
              <a:t> Intel Clear body text</a:t>
            </a:r>
          </a:p>
          <a:p>
            <a:pPr lvl="1"/>
            <a:r>
              <a:rPr lang="en-US" dirty="0" err="1" smtClean="0"/>
              <a:t>22pt</a:t>
            </a:r>
            <a:r>
              <a:rPr lang="en-US" dirty="0" smtClean="0"/>
              <a:t> Intel Clear large bullet one</a:t>
            </a:r>
          </a:p>
          <a:p>
            <a:pPr lvl="2"/>
            <a:r>
              <a:rPr lang="en-US" dirty="0" err="1" smtClean="0"/>
              <a:t>22pt</a:t>
            </a:r>
            <a:r>
              <a:rPr lang="en-US" dirty="0" smtClean="0"/>
              <a:t> Intel Clear sub-bullet</a:t>
            </a:r>
          </a:p>
          <a:p>
            <a:pPr lvl="3"/>
            <a:r>
              <a:rPr lang="en-US" dirty="0" err="1" smtClean="0"/>
              <a:t>16pt</a:t>
            </a:r>
            <a:r>
              <a:rPr lang="en-US" dirty="0" smtClean="0"/>
              <a:t> Intel Clear fourth level</a:t>
            </a:r>
          </a:p>
          <a:p>
            <a:pPr lvl="4"/>
            <a:r>
              <a:rPr lang="en-US" dirty="0" err="1" smtClean="0"/>
              <a:t>14pt</a:t>
            </a:r>
            <a:r>
              <a:rPr lang="en-US" dirty="0" smtClean="0"/>
              <a:t> Intel Clear fifth level</a:t>
            </a:r>
            <a:endParaRPr lang="en-US" dirty="0"/>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7" name="Title 6"/>
          <p:cNvSpPr>
            <a:spLocks noGrp="1"/>
          </p:cNvSpPr>
          <p:nvPr>
            <p:ph type="title" hasCustomPrompt="1"/>
          </p:nvPr>
        </p:nvSpPr>
        <p:spPr/>
        <p:txBody>
          <a:bodyPr/>
          <a:lstStyle>
            <a:lvl1pPr>
              <a:defRPr/>
            </a:lvl1pPr>
          </a:lstStyle>
          <a:p>
            <a:r>
              <a:rPr lang="en-US" dirty="0" err="1" smtClean="0"/>
              <a:t>36pt</a:t>
            </a:r>
            <a:r>
              <a:rPr lang="en-US" dirty="0" smtClean="0"/>
              <a:t> Intel Clear Light Headline</a:t>
            </a:r>
            <a:endParaRPr lang="en-US" dirty="0"/>
          </a:p>
        </p:txBody>
      </p:sp>
    </p:spTree>
    <p:extLst>
      <p:ext uri="{BB962C8B-B14F-4D97-AF65-F5344CB8AC3E}">
        <p14:creationId xmlns:p14="http://schemas.microsoft.com/office/powerpoint/2010/main" val="13135343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05840"/>
            <a:ext cx="10972800" cy="5021262"/>
          </a:xfrm>
        </p:spPr>
        <p:txBody>
          <a:bodyPr/>
          <a:lstStyle>
            <a:lvl1pPr>
              <a:defRPr sz="2000"/>
            </a:lvl1pPr>
            <a:lvl2pPr marL="225425" indent="-225425">
              <a:spcBef>
                <a:spcPts val="800"/>
              </a:spcBef>
              <a:buFont typeface="Arial" panose="020B0604020202020204" pitchFamily="34" charset="0"/>
              <a:buChar char="•"/>
              <a:defRPr sz="1800"/>
            </a:lvl2pPr>
            <a:lvl3pPr marL="571500" indent="-228600">
              <a:spcBef>
                <a:spcPts val="0"/>
              </a:spcBef>
              <a:buFont typeface="Arial" panose="020B0604020202020204" pitchFamily="34" charset="0"/>
              <a:buChar char="•"/>
              <a:defRPr sz="1600"/>
            </a:lvl3pPr>
            <a:lvl4pPr marL="914400" indent="-231775">
              <a:spcBef>
                <a:spcPts val="0"/>
              </a:spcBef>
              <a:buFont typeface="Arial" panose="020B0604020202020204" pitchFamily="34" charset="0"/>
              <a:buChar char="•"/>
              <a:defRPr sz="1400"/>
            </a:lvl4pPr>
            <a:lvl5pPr marL="1255713" indent="-230188">
              <a:spcBef>
                <a:spcPts val="0"/>
              </a:spcBef>
              <a:buFont typeface="Arial" panose="020B0604020202020204" pitchFamily="34" charset="0"/>
              <a:buChar char="•"/>
              <a:defRPr/>
            </a:lvl5pPr>
          </a:lstStyle>
          <a:p>
            <a:pPr lvl="0"/>
            <a:r>
              <a:rPr lang="en-US" dirty="0" smtClean="0"/>
              <a:t>Click to edit Master text styles</a:t>
            </a:r>
          </a:p>
          <a:p>
            <a:pPr lvl="1"/>
            <a:r>
              <a:rPr lang="en-US" dirty="0" smtClean="0"/>
              <a:t>18pt Regular Big Bullet One</a:t>
            </a:r>
          </a:p>
          <a:p>
            <a:pPr lvl="2"/>
            <a:r>
              <a:rPr lang="en-US" dirty="0" smtClean="0"/>
              <a:t>Sub-bullet</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600" y="231620"/>
            <a:ext cx="10972800" cy="64008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786515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8" name="Rectangle 7"/>
          <p:cNvSpPr/>
          <p:nvPr userDrawn="1"/>
        </p:nvSpPr>
        <p:spPr>
          <a:xfrm>
            <a:off x="605369" y="6554395"/>
            <a:ext cx="1134926" cy="164212"/>
          </a:xfrm>
          <a:prstGeom prst="rect">
            <a:avLst/>
          </a:prstGeom>
        </p:spPr>
        <p:txBody>
          <a:bodyPr wrap="none" lIns="0" tIns="0" rIns="0" bIns="0">
            <a:spAutoFit/>
          </a:bodyPr>
          <a:lstStyle/>
          <a:p>
            <a:pPr defTabSz="609585"/>
            <a:r>
              <a:rPr lang="en-US" sz="1067" dirty="0" smtClean="0">
                <a:solidFill>
                  <a:prstClr val="white"/>
                </a:solidFill>
                <a:cs typeface="Neo Sans Intel"/>
              </a:rPr>
              <a:t>Intel Maker Nation</a:t>
            </a:r>
            <a:endParaRPr lang="en-US" sz="1067" dirty="0">
              <a:solidFill>
                <a:prstClr val="white"/>
              </a:solidFill>
              <a:cs typeface="Neo Sans Intel"/>
            </a:endParaRPr>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02397" y="510892"/>
            <a:ext cx="1664065" cy="110646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8370770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169400" y="6398650"/>
            <a:ext cx="2751667" cy="365125"/>
          </a:xfrm>
          <a:noFill/>
        </p:spPr>
        <p:txBody>
          <a:bodyPr/>
          <a:lstStyle>
            <a:lvl1pPr>
              <a:defRPr>
                <a:solidFill>
                  <a:schemeClr val="accent2"/>
                </a:solidFill>
              </a:defRPr>
            </a:lvl1pPr>
          </a:lstStyle>
          <a:p>
            <a:r>
              <a:rPr lang="en-US" dirty="0" smtClean="0"/>
              <a:t>Page </a:t>
            </a:r>
            <a:fld id="{D21BA8AD-7238-4B32-85AB-30D275F60ADD}" type="slidenum">
              <a:rPr lang="en-US" smtClean="0"/>
              <a:pPr/>
              <a:t>‹#›</a:t>
            </a:fld>
            <a:endParaRPr lang="en-US" dirty="0"/>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564606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Click icon to add picture</a:t>
            </a:r>
            <a:endParaRPr lang="en-US" sz="1467" dirty="0">
              <a:latin typeface="Arial"/>
            </a:endParaRPr>
          </a:p>
        </p:txBody>
      </p:sp>
    </p:spTree>
    <p:extLst>
      <p:ext uri="{BB962C8B-B14F-4D97-AF65-F5344CB8AC3E}">
        <p14:creationId xmlns:p14="http://schemas.microsoft.com/office/powerpoint/2010/main" val="3220413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solidFill>
                  <a:schemeClr val="accent2"/>
                </a:solidFill>
              </a:defRPr>
            </a:lvl1pPr>
          </a:lstStyle>
          <a:p>
            <a:r>
              <a:rPr lang="en-US" dirty="0" smtClean="0"/>
              <a:t> Page </a:t>
            </a:r>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6309825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7129112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6051830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0992810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psf\Home\Desktop\Intel.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86554" y="6440786"/>
            <a:ext cx="485781" cy="320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59984" y="6418310"/>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9163136" y="6432516"/>
            <a:ext cx="2844800" cy="365125"/>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spTree>
    <p:extLst>
      <p:ext uri="{BB962C8B-B14F-4D97-AF65-F5344CB8AC3E}">
        <p14:creationId xmlns:p14="http://schemas.microsoft.com/office/powerpoint/2010/main" val="1112435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cdn.sparkfun.com/assets/learn_tutorials/3/3/7/Redbot_Kit_Brian_Revisions-11.jpg" TargetMode="External"/><Relationship Id="rId1" Type="http://schemas.openxmlformats.org/officeDocument/2006/relationships/slideLayout" Target="../slideLayouts/slideLayout6.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hyperlink" Target="https://cdn.sparkfun.com/r/600-600/assets/learn_tutorials/3/3/7/Redbot_Kit-04.jpg" TargetMode="External"/><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hyperlink" Target="https://cdn.sparkfun.com/assets/learn_tutorials/3/3/7/Redbot_Kit-44.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43.jpg" TargetMode="External"/><Relationship Id="rId5" Type="http://schemas.openxmlformats.org/officeDocument/2006/relationships/image" Target="../media/image25.jpeg"/><Relationship Id="rId10" Type="http://schemas.microsoft.com/office/2007/relationships/hdphoto" Target="../media/hdphoto2.wdp"/><Relationship Id="rId4" Type="http://schemas.openxmlformats.org/officeDocument/2006/relationships/hyperlink" Target="https://cdn.sparkfun.com/assets/learn_tutorials/3/3/7/Redbot_Kit-45.jpg"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cdn.sparkfun.com/assets/learn_tutorials/3/3/7/Redbot_Kit_Brian_Revisions-09.jp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s://cdn.sparkfun.com/r/600-600/assets/learn_tutorials/3/3/7/Redbot_Kit_Reshoot-01.jpg" TargetMode="External"/><Relationship Id="rId3" Type="http://schemas.openxmlformats.org/officeDocument/2006/relationships/image" Target="../media/image29.jpeg"/><Relationship Id="rId7" Type="http://schemas.openxmlformats.org/officeDocument/2006/relationships/image" Target="../media/image31.jpeg"/><Relationship Id="rId2" Type="http://schemas.openxmlformats.org/officeDocument/2006/relationships/hyperlink" Target="https://cdn.sparkfun.com/assets/learn_tutorials/3/3/7/Redbot_Kit-49.jpg" TargetMode="External"/><Relationship Id="rId1" Type="http://schemas.openxmlformats.org/officeDocument/2006/relationships/slideLayout" Target="../slideLayouts/slideLayout6.xml"/><Relationship Id="rId6" Type="http://schemas.openxmlformats.org/officeDocument/2006/relationships/hyperlink" Target="https://cdn.sparkfun.com/assets/learn_tutorials/3/3/7/Redbot_Kit_Reshoot-02.jpg" TargetMode="External"/><Relationship Id="rId11" Type="http://schemas.openxmlformats.org/officeDocument/2006/relationships/image" Target="../media/image33.jpeg"/><Relationship Id="rId5" Type="http://schemas.openxmlformats.org/officeDocument/2006/relationships/image" Target="../media/image30.jpeg"/><Relationship Id="rId10" Type="http://schemas.microsoft.com/office/2007/relationships/hdphoto" Target="../media/hdphoto3.wdp"/><Relationship Id="rId4" Type="http://schemas.openxmlformats.org/officeDocument/2006/relationships/hyperlink" Target="https://cdn.sparkfun.com/assets/learn_tutorials/3/3/7/Redbot_Kit_Brian_Revisions-08.jpg" TargetMode="External"/><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hyperlink" Target="https://cdn.sparkfun.com/r/600-600/assets/learn_tutorials/3/3/7/Redbot_Kit-05.jpg" TargetMode="External"/><Relationship Id="rId2" Type="http://schemas.openxmlformats.org/officeDocument/2006/relationships/image" Target="../media/image34.jpe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9.jpeg"/><Relationship Id="rId7" Type="http://schemas.openxmlformats.org/officeDocument/2006/relationships/image" Target="../media/image41.png"/><Relationship Id="rId2" Type="http://schemas.openxmlformats.org/officeDocument/2006/relationships/hyperlink" Target="https://cdn.sparkfun.com/assets/learn_tutorials/3/3/7/Redbot_Kit-70.jpg" TargetMode="Externa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40.png"/><Relationship Id="rId4" Type="http://schemas.openxmlformats.org/officeDocument/2006/relationships/hyperlink" Target="https://cdn.sparkfun.com/r/600-600/assets/learn_tutorials/3/3/7/Redbot_Kit-07.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44.png"/><Relationship Id="rId4" Type="http://schemas.openxmlformats.org/officeDocument/2006/relationships/image" Target="../media/image46.jpeg"/><Relationship Id="rId9"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 Id="rId4" Type="http://schemas.microsoft.com/office/2007/relationships/hdphoto" Target="../media/hdphoto8.wdp"/></Relationships>
</file>

<file path=ppt/slides/_rels/slide3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arduino.cc/en/Main/Software"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oleObject" Target="file:///C:\Users\dmmanzan\Documents\Arduino\NMMakers_FnF_Event\Documents\FnFACE_Placemat.pdf" TargetMode="Externa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https://www.arduino.cc/en/Main/Softwa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5549" y="4275221"/>
            <a:ext cx="9729871" cy="1526808"/>
          </a:xfrm>
        </p:spPr>
        <p:txBody>
          <a:bodyPr/>
          <a:lstStyle/>
          <a:p>
            <a:pPr algn="ctr"/>
            <a:r>
              <a:rPr lang="en-US" sz="6400" dirty="0"/>
              <a:t>The Intel new </a:t>
            </a:r>
            <a:r>
              <a:rPr lang="en-US" sz="6400" dirty="0" err="1"/>
              <a:t>mexico</a:t>
            </a:r>
            <a:r>
              <a:rPr lang="en-US" sz="6400" dirty="0"/>
              <a:t/>
            </a:r>
            <a:br>
              <a:rPr lang="en-US" sz="6400" dirty="0"/>
            </a:br>
            <a:r>
              <a:rPr lang="en-US" sz="6400" dirty="0"/>
              <a:t> Family &amp; Friends amazing Car experience </a:t>
            </a:r>
          </a:p>
        </p:txBody>
      </p:sp>
      <p:sp>
        <p:nvSpPr>
          <p:cNvPr id="3" name="Subtitle 2"/>
          <p:cNvSpPr>
            <a:spLocks noGrp="1"/>
          </p:cNvSpPr>
          <p:nvPr>
            <p:ph type="subTitle" idx="1"/>
          </p:nvPr>
        </p:nvSpPr>
        <p:spPr>
          <a:xfrm>
            <a:off x="818951" y="5925953"/>
            <a:ext cx="10819597" cy="911641"/>
          </a:xfrm>
        </p:spPr>
        <p:txBody>
          <a:bodyPr>
            <a:normAutofit/>
          </a:bodyPr>
          <a:lstStyle/>
          <a:p>
            <a:pPr lvl="0"/>
            <a:r>
              <a:rPr lang="en-US" sz="1800" dirty="0" smtClean="0"/>
              <a:t>Brought to you by NM Makers: Brian Baltz, Allison Barnes, David Manzanares, Todd Marsh, Dan Mcculley, Russ McInnis, Noel Paz, Janet Sholar, Alex Fei</a:t>
            </a:r>
            <a:br>
              <a:rPr lang="en-US" sz="1800" dirty="0" smtClean="0"/>
            </a:br>
            <a:r>
              <a:rPr lang="en-US" sz="1800" dirty="0" smtClean="0"/>
              <a:t>Event </a:t>
            </a:r>
            <a:r>
              <a:rPr lang="en-US" sz="1800" dirty="0"/>
              <a:t>sponsored by Intel Global Brand &amp; Reputation Marketing, Melissa Beers </a:t>
            </a:r>
          </a:p>
        </p:txBody>
      </p:sp>
      <p:sp>
        <p:nvSpPr>
          <p:cNvPr id="5" name="Title 1"/>
          <p:cNvSpPr txBox="1">
            <a:spLocks/>
          </p:cNvSpPr>
          <p:nvPr/>
        </p:nvSpPr>
        <p:spPr>
          <a:xfrm>
            <a:off x="2549090" y="1893323"/>
            <a:ext cx="7814711" cy="1341120"/>
          </a:xfrm>
          <a:prstGeom prst="rect">
            <a:avLst/>
          </a:prstGeom>
        </p:spPr>
        <p:txBody>
          <a:bodyPr vert="horz" lIns="0" tIns="0" rIns="0" bIns="0" rtlCol="0" anchor="b" anchorCtr="0">
            <a:noAutofit/>
          </a:bodyPr>
          <a:lstStyle>
            <a:lvl1pPr algn="l" defTabSz="457200" rtl="0" eaLnBrk="1" latinLnBrk="0" hangingPunct="1">
              <a:lnSpc>
                <a:spcPct val="80000"/>
              </a:lnSpc>
              <a:spcBef>
                <a:spcPct val="0"/>
              </a:spcBef>
              <a:buNone/>
              <a:defRPr sz="6500" b="0" i="0" kern="1200" spc="0" baseline="0">
                <a:solidFill>
                  <a:schemeClr val="bg1"/>
                </a:solidFill>
                <a:latin typeface="Intel Clear Pro" panose="020B0804020202060201" pitchFamily="34" charset="0"/>
                <a:ea typeface="Intel Clear Light" panose="020B0404020203020204" pitchFamily="34" charset="0"/>
                <a:cs typeface="Intel Clear Pro" panose="020B0804020202060201" pitchFamily="34" charset="0"/>
              </a:defRPr>
            </a:lvl1pPr>
          </a:lstStyle>
          <a:p>
            <a:r>
              <a:rPr lang="en-US" sz="10666" dirty="0">
                <a:solidFill>
                  <a:prstClr val="white"/>
                </a:solidFill>
              </a:rPr>
              <a:t>Intel Maker Nation</a:t>
            </a:r>
            <a:endParaRPr lang="en-US" sz="8800" dirty="0">
              <a:solidFill>
                <a:prstClr val="white"/>
              </a:solidFill>
            </a:endParaRPr>
          </a:p>
        </p:txBody>
      </p:sp>
      <p:sp>
        <p:nvSpPr>
          <p:cNvPr id="6" name="Rectangle 5"/>
          <p:cNvSpPr/>
          <p:nvPr/>
        </p:nvSpPr>
        <p:spPr>
          <a:xfrm>
            <a:off x="4406048" y="3063241"/>
            <a:ext cx="3368871" cy="1046440"/>
          </a:xfrm>
          <a:prstGeom prst="rect">
            <a:avLst/>
          </a:prstGeom>
          <a:noFill/>
        </p:spPr>
        <p:txBody>
          <a:bodyPr wrap="none" lIns="121920" tIns="60960" rIns="121920" bIns="60960">
            <a:spAutoFit/>
            <a:scene3d>
              <a:camera prst="isometricOffAxis1Right"/>
              <a:lightRig rig="threePt" dir="t"/>
            </a:scene3d>
          </a:bodyPr>
          <a:lstStyle/>
          <a:p>
            <a:pPr algn="ctr" defTabSz="609585"/>
            <a:r>
              <a:rPr lang="en-US" sz="6000" b="1" dirty="0">
                <a:ln w="6600">
                  <a:solidFill>
                    <a:srgbClr val="0071C5"/>
                  </a:solidFill>
                  <a:prstDash val="solid"/>
                </a:ln>
                <a:solidFill>
                  <a:srgbClr val="FFFFFF"/>
                </a:solidFill>
                <a:effectLst>
                  <a:outerShdw dist="38100" dir="2700000" algn="tl" rotWithShape="0">
                    <a:srgbClr val="0071C5"/>
                  </a:outerShdw>
                </a:effectLst>
              </a:rPr>
              <a:t>presents</a:t>
            </a:r>
          </a:p>
        </p:txBody>
      </p:sp>
      <p:sp>
        <p:nvSpPr>
          <p:cNvPr id="7" name="Rectangle 6"/>
          <p:cNvSpPr/>
          <p:nvPr/>
        </p:nvSpPr>
        <p:spPr>
          <a:xfrm>
            <a:off x="9588855" y="559595"/>
            <a:ext cx="2985754" cy="1190198"/>
          </a:xfrm>
          <a:prstGeom prst="rect">
            <a:avLst/>
          </a:prstGeom>
          <a:noFill/>
        </p:spPr>
        <p:txBody>
          <a:bodyPr wrap="none" lIns="121920" tIns="60960" rIns="121920" bIns="60960">
            <a:spAutoFit/>
            <a:scene3d>
              <a:camera prst="isometricLeftDown"/>
              <a:lightRig rig="threePt" dir="t"/>
            </a:scene3d>
          </a:bodyPr>
          <a:lstStyle/>
          <a:p>
            <a:pPr algn="ctr" defTabSz="609585"/>
            <a:r>
              <a:rPr lang="en-US" sz="4267" b="1" dirty="0">
                <a:ln w="6600">
                  <a:solidFill>
                    <a:srgbClr val="0071C5"/>
                  </a:solidFill>
                  <a:prstDash val="solid"/>
                </a:ln>
                <a:solidFill>
                  <a:srgbClr val="FFFFFF"/>
                </a:solidFill>
                <a:effectLst>
                  <a:outerShdw dist="38100" dir="2700000" algn="tl" rotWithShape="0">
                    <a:srgbClr val="0071C5"/>
                  </a:outerShdw>
                </a:effectLst>
              </a:rPr>
              <a:t>April 23</a:t>
            </a:r>
            <a:r>
              <a:rPr lang="en-US" sz="4267" b="1" baseline="30000" dirty="0">
                <a:ln w="6600">
                  <a:solidFill>
                    <a:srgbClr val="0071C5"/>
                  </a:solidFill>
                  <a:prstDash val="solid"/>
                </a:ln>
                <a:solidFill>
                  <a:srgbClr val="FFFFFF"/>
                </a:solidFill>
                <a:effectLst>
                  <a:outerShdw dist="38100" dir="2700000" algn="tl" rotWithShape="0">
                    <a:srgbClr val="0071C5"/>
                  </a:outerShdw>
                </a:effectLst>
              </a:rPr>
              <a:t>rd</a:t>
            </a:r>
            <a:r>
              <a:rPr lang="en-US" sz="4267" b="1" dirty="0">
                <a:ln w="6600">
                  <a:solidFill>
                    <a:srgbClr val="0071C5"/>
                  </a:solidFill>
                  <a:prstDash val="solid"/>
                </a:ln>
                <a:solidFill>
                  <a:srgbClr val="FFFFFF"/>
                </a:solidFill>
                <a:effectLst>
                  <a:outerShdw dist="38100" dir="2700000" algn="tl" rotWithShape="0">
                    <a:srgbClr val="0071C5"/>
                  </a:outerShdw>
                </a:effectLst>
              </a:rPr>
              <a:t/>
            </a:r>
            <a:br>
              <a:rPr lang="en-US" sz="4267" b="1" dirty="0">
                <a:ln w="6600">
                  <a:solidFill>
                    <a:srgbClr val="0071C5"/>
                  </a:solidFill>
                  <a:prstDash val="solid"/>
                </a:ln>
                <a:solidFill>
                  <a:srgbClr val="FFFFFF"/>
                </a:solidFill>
                <a:effectLst>
                  <a:outerShdw dist="38100" dir="2700000" algn="tl" rotWithShape="0">
                    <a:srgbClr val="0071C5"/>
                  </a:outerShdw>
                </a:effectLst>
              </a:rPr>
            </a:br>
            <a:r>
              <a:rPr lang="en-US" sz="2667" b="1" dirty="0">
                <a:ln w="6600">
                  <a:solidFill>
                    <a:srgbClr val="0071C5"/>
                  </a:solidFill>
                  <a:prstDash val="solid"/>
                </a:ln>
                <a:solidFill>
                  <a:srgbClr val="FFFFFF"/>
                </a:solidFill>
                <a:effectLst>
                  <a:outerShdw dist="38100" dir="2700000" algn="tl" rotWithShape="0">
                    <a:srgbClr val="0071C5"/>
                  </a:outerShdw>
                </a:effectLst>
              </a:rPr>
              <a:t>8:30am – 3:00pm</a:t>
            </a:r>
            <a:endParaRPr lang="en-US" sz="4267" b="1" dirty="0">
              <a:ln w="6600">
                <a:solidFill>
                  <a:srgbClr val="0071C5"/>
                </a:solidFill>
                <a:prstDash val="solid"/>
              </a:ln>
              <a:solidFill>
                <a:srgbClr val="FFFFFF"/>
              </a:solidFill>
              <a:effectLst>
                <a:outerShdw dist="38100" dir="2700000" algn="tl" rotWithShape="0">
                  <a:srgbClr val="0071C5"/>
                </a:outerShdw>
              </a:effectLst>
            </a:endParaRPr>
          </a:p>
        </p:txBody>
      </p:sp>
    </p:spTree>
    <p:extLst>
      <p:ext uri="{BB962C8B-B14F-4D97-AF65-F5344CB8AC3E}">
        <p14:creationId xmlns:p14="http://schemas.microsoft.com/office/powerpoint/2010/main" val="879416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4435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Build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Bottom Chassis</a:t>
            </a:r>
          </a:p>
          <a:p>
            <a:pPr marL="457189" lvl="2" indent="0">
              <a:buNone/>
            </a:pPr>
            <a:r>
              <a:rPr lang="en-US" dirty="0" smtClean="0"/>
              <a:t>		Encoders</a:t>
            </a:r>
          </a:p>
          <a:p>
            <a:pPr marL="457189" lvl="2" indent="0">
              <a:buNone/>
            </a:pPr>
            <a:r>
              <a:rPr lang="en-US" dirty="0" smtClean="0"/>
              <a:t>	</a:t>
            </a:r>
            <a:r>
              <a:rPr lang="en-US" dirty="0"/>
              <a:t>	</a:t>
            </a:r>
            <a:r>
              <a:rPr lang="en-US" dirty="0" smtClean="0"/>
              <a:t>Motors and Wheels</a:t>
            </a:r>
          </a:p>
          <a:p>
            <a:pPr marL="457189" lvl="2" indent="0">
              <a:buNone/>
            </a:pPr>
            <a:r>
              <a:rPr lang="en-US" dirty="0" smtClean="0"/>
              <a:t>	</a:t>
            </a:r>
            <a:r>
              <a:rPr lang="en-US" dirty="0"/>
              <a:t>	</a:t>
            </a:r>
            <a:r>
              <a:rPr lang="en-US" dirty="0" smtClean="0"/>
              <a:t>Side Struts</a:t>
            </a:r>
          </a:p>
          <a:p>
            <a:pPr marL="457189" lvl="2" indent="0">
              <a:buNone/>
            </a:pPr>
            <a:r>
              <a:rPr lang="en-US" dirty="0" smtClean="0"/>
              <a:t>	</a:t>
            </a:r>
            <a:r>
              <a:rPr lang="en-US" dirty="0"/>
              <a:t>	</a:t>
            </a:r>
            <a:r>
              <a:rPr lang="en-US" dirty="0" smtClean="0"/>
              <a:t>Battery Holder and Batteries</a:t>
            </a:r>
          </a:p>
          <a:p>
            <a:pPr lvl="2"/>
            <a:r>
              <a:rPr lang="en-US" dirty="0" smtClean="0"/>
              <a:t>Completed Chassis</a:t>
            </a:r>
          </a:p>
          <a:p>
            <a:pPr marL="457189" lvl="2" indent="0">
              <a:buNone/>
            </a:pPr>
            <a:r>
              <a:rPr lang="en-US" dirty="0" smtClean="0"/>
              <a:t>	</a:t>
            </a:r>
            <a:r>
              <a:rPr lang="en-US" dirty="0"/>
              <a:t>	</a:t>
            </a:r>
            <a:r>
              <a:rPr lang="en-US" dirty="0" smtClean="0"/>
              <a:t>Mainboard and Shield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11</a:t>
            </a:fld>
            <a:endParaRPr lang="en-US" dirty="0">
              <a:solidFill>
                <a:prstClr val="white"/>
              </a:solidFill>
            </a:endParaRPr>
          </a:p>
        </p:txBody>
      </p:sp>
    </p:spTree>
    <p:extLst>
      <p:ext uri="{BB962C8B-B14F-4D97-AF65-F5344CB8AC3E}">
        <p14:creationId xmlns:p14="http://schemas.microsoft.com/office/powerpoint/2010/main" val="2162059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568266" y="1604433"/>
            <a:ext cx="3302001" cy="4567767"/>
          </a:xfrm>
        </p:spPr>
        <p:txBody>
          <a:bodyPr/>
          <a:lstStyle/>
          <a:p>
            <a:r>
              <a:rPr lang="en-US" dirty="0"/>
              <a:t>1</a:t>
            </a:r>
            <a:r>
              <a:rPr lang="en-US" dirty="0" smtClean="0"/>
              <a:t>x </a:t>
            </a:r>
            <a:r>
              <a:rPr lang="en-US" dirty="0"/>
              <a:t>Chassis </a:t>
            </a:r>
            <a:r>
              <a:rPr lang="en-US" dirty="0" smtClean="0"/>
              <a:t/>
            </a:r>
            <a:br>
              <a:rPr lang="en-US" dirty="0" smtClean="0"/>
            </a:br>
            <a:r>
              <a:rPr lang="en-US" dirty="0" smtClean="0"/>
              <a:t>Bottom </a:t>
            </a:r>
            <a:r>
              <a:rPr lang="en-US" dirty="0"/>
              <a:t>Plate </a:t>
            </a:r>
            <a:r>
              <a:rPr lang="en-US" dirty="0" smtClean="0"/>
              <a:t>(C)</a:t>
            </a:r>
          </a:p>
          <a:p>
            <a:endParaRPr lang="en-US" dirty="0" smtClean="0"/>
          </a:p>
          <a:p>
            <a:endParaRPr lang="en-US" dirty="0"/>
          </a:p>
          <a:p>
            <a:endParaRPr lang="en-US" dirty="0"/>
          </a:p>
          <a:p>
            <a:r>
              <a:rPr lang="en-US" dirty="0"/>
              <a:t>2</a:t>
            </a:r>
            <a:r>
              <a:rPr lang="en-US" dirty="0" smtClean="0"/>
              <a:t>x Encoder Mount w/Hall Effect Transistor </a:t>
            </a:r>
            <a:br>
              <a:rPr lang="en-US" dirty="0" smtClean="0"/>
            </a:br>
            <a:r>
              <a:rPr lang="en-US" dirty="0" smtClean="0"/>
              <a:t>Left and Right (D)</a:t>
            </a:r>
          </a:p>
        </p:txBody>
      </p:sp>
      <p:sp>
        <p:nvSpPr>
          <p:cNvPr id="4" name="Title 3"/>
          <p:cNvSpPr>
            <a:spLocks noGrp="1"/>
          </p:cNvSpPr>
          <p:nvPr>
            <p:ph type="title"/>
          </p:nvPr>
        </p:nvSpPr>
        <p:spPr/>
        <p:txBody>
          <a:bodyPr/>
          <a:lstStyle/>
          <a:p>
            <a:r>
              <a:rPr lang="en-US" dirty="0" smtClean="0"/>
              <a:t>Encoders</a:t>
            </a:r>
            <a:endParaRPr lang="en-US" dirty="0"/>
          </a:p>
        </p:txBody>
      </p:sp>
      <p:sp>
        <p:nvSpPr>
          <p:cNvPr id="14" name="Content Placeholder 13"/>
          <p:cNvSpPr>
            <a:spLocks noGrp="1"/>
          </p:cNvSpPr>
          <p:nvPr>
            <p:ph sz="half" idx="1"/>
          </p:nvPr>
        </p:nvSpPr>
        <p:spPr>
          <a:xfrm>
            <a:off x="612775" y="1172171"/>
            <a:ext cx="7555229" cy="5303444"/>
          </a:xfrm>
        </p:spPr>
        <p:txBody>
          <a:bodyPr>
            <a:normAutofit fontScale="92500" lnSpcReduction="10000"/>
          </a:bodyPr>
          <a:lstStyle/>
          <a:p>
            <a:r>
              <a:rPr lang="en-US" dirty="0" smtClean="0"/>
              <a:t>Attach Encoders to chassis</a:t>
            </a:r>
          </a:p>
          <a:p>
            <a:r>
              <a:rPr lang="en-US" dirty="0" smtClean="0"/>
              <a:t>Snap </a:t>
            </a:r>
            <a:r>
              <a:rPr lang="en-US" dirty="0"/>
              <a:t>the assembled </a:t>
            </a:r>
            <a:r>
              <a:rPr lang="en-US" dirty="0"/>
              <a:t>E</a:t>
            </a:r>
            <a:r>
              <a:rPr lang="en-US" dirty="0" smtClean="0"/>
              <a:t>ncoder </a:t>
            </a:r>
            <a:r>
              <a:rPr lang="en-US" dirty="0"/>
              <a:t>M</a:t>
            </a:r>
            <a:r>
              <a:rPr lang="en-US" dirty="0" smtClean="0"/>
              <a:t>ounts (D) </a:t>
            </a:r>
            <a:r>
              <a:rPr lang="en-US" dirty="0"/>
              <a:t>into the </a:t>
            </a:r>
            <a:r>
              <a:rPr lang="en-US" dirty="0" smtClean="0"/>
              <a:t>back </a:t>
            </a:r>
            <a:br>
              <a:rPr lang="en-US" dirty="0" smtClean="0"/>
            </a:br>
            <a:r>
              <a:rPr lang="en-US" dirty="0" smtClean="0"/>
              <a:t>left and right vertical slots </a:t>
            </a:r>
            <a:r>
              <a:rPr lang="en-US" dirty="0"/>
              <a:t>of the </a:t>
            </a:r>
            <a:r>
              <a:rPr lang="en-US" dirty="0" smtClean="0"/>
              <a:t>Chassis Bottom Plate (C).</a:t>
            </a:r>
            <a:endParaRPr lang="en-US" dirty="0"/>
          </a:p>
          <a:p>
            <a:endParaRPr lang="en-US" dirty="0" smtClean="0"/>
          </a:p>
          <a:p>
            <a:endParaRPr lang="en-US" sz="2900" dirty="0"/>
          </a:p>
          <a:p>
            <a:pPr lvl="1"/>
            <a:endParaRPr lang="en-US" sz="1800" dirty="0" smtClean="0"/>
          </a:p>
          <a:p>
            <a:pPr lvl="1"/>
            <a:endParaRPr lang="en-US" sz="1800" dirty="0"/>
          </a:p>
          <a:p>
            <a:pPr marL="0" lvl="1" indent="0">
              <a:buNone/>
            </a:pPr>
            <a:endParaRPr lang="en-US" dirty="0" smtClean="0"/>
          </a:p>
          <a:p>
            <a:endParaRPr lang="en-US" dirty="0" smtClean="0"/>
          </a:p>
          <a:p>
            <a:r>
              <a:rPr lang="en-US" dirty="0" smtClean="0"/>
              <a:t>Note the Hall Effect Transistor will need to point to the outside edge of the chassis, and will need to </a:t>
            </a:r>
            <a:r>
              <a:rPr lang="en-US" dirty="0" smtClean="0"/>
              <a:t>be oriented </a:t>
            </a:r>
            <a:r>
              <a:rPr lang="en-US" dirty="0" smtClean="0"/>
              <a:t>to the </a:t>
            </a:r>
            <a:r>
              <a:rPr lang="en-US" dirty="0" smtClean="0"/>
              <a:t>center of </a:t>
            </a:r>
            <a:r>
              <a:rPr lang="en-US" dirty="0" smtClean="0"/>
              <a:t>the chassis.</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pic>
        <p:nvPicPr>
          <p:cNvPr id="17" name="Picture 16" descr="Hall effect sensors on chassis">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857499" y="2330411"/>
            <a:ext cx="4269921" cy="3025360"/>
          </a:xfrm>
          <a:prstGeom prst="rect">
            <a:avLst/>
          </a:prstGeom>
          <a:noFill/>
          <a:ln>
            <a:noFill/>
          </a:ln>
        </p:spPr>
      </p:pic>
      <p:pic>
        <p:nvPicPr>
          <p:cNvPr id="9" name="Picture 8"/>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8686800" y="2330411"/>
            <a:ext cx="1647825" cy="1838325"/>
          </a:xfrm>
          <a:prstGeom prst="rect">
            <a:avLst/>
          </a:prstGeom>
        </p:spPr>
      </p:pic>
      <p:pic>
        <p:nvPicPr>
          <p:cNvPr id="10" name="Picture 9"/>
          <p:cNvPicPr/>
          <p:nvPr/>
        </p:nvPicPr>
        <p:blipFill>
          <a:blip r:embed="rId6">
            <a:extLst>
              <a:ext uri="{28A0092B-C50C-407E-A947-70E740481C1C}">
                <a14:useLocalDpi xmlns:a14="http://schemas.microsoft.com/office/drawing/2010/main"/>
              </a:ext>
            </a:extLst>
          </a:blip>
          <a:stretch>
            <a:fillRect/>
          </a:stretch>
        </p:blipFill>
        <p:spPr>
          <a:xfrm>
            <a:off x="8686800" y="5309870"/>
            <a:ext cx="2783205" cy="1548130"/>
          </a:xfrm>
          <a:prstGeom prst="rect">
            <a:avLst/>
          </a:prstGeom>
        </p:spPr>
      </p:pic>
    </p:spTree>
    <p:extLst>
      <p:ext uri="{BB962C8B-B14F-4D97-AF65-F5344CB8AC3E}">
        <p14:creationId xmlns:p14="http://schemas.microsoft.com/office/powerpoint/2010/main" val="1400333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7239001" y="1604433"/>
            <a:ext cx="4339168" cy="4567767"/>
          </a:xfrm>
        </p:spPr>
        <p:txBody>
          <a:bodyPr/>
          <a:lstStyle/>
          <a:p>
            <a:r>
              <a:rPr lang="en-US" dirty="0" smtClean="0"/>
              <a:t>2x DC Motors w</a:t>
            </a:r>
            <a:r>
              <a:rPr lang="en-US" dirty="0"/>
              <a:t>/ Rear Mounts </a:t>
            </a:r>
            <a:r>
              <a:rPr lang="en-US" dirty="0" smtClean="0"/>
              <a:t>and Encoder Magnets (E)</a:t>
            </a:r>
          </a:p>
          <a:p>
            <a:endParaRPr lang="en-US" dirty="0" smtClean="0"/>
          </a:p>
          <a:p>
            <a:endParaRPr lang="en-US" dirty="0" smtClean="0"/>
          </a:p>
          <a:p>
            <a:endParaRPr lang="en-US" dirty="0" smtClean="0"/>
          </a:p>
          <a:p>
            <a:r>
              <a:rPr lang="en-US" dirty="0" smtClean="0"/>
              <a:t>2x Front Motor </a:t>
            </a:r>
            <a:r>
              <a:rPr lang="en-US" dirty="0"/>
              <a:t>Mounts </a:t>
            </a:r>
            <a:r>
              <a:rPr lang="en-US" dirty="0" smtClean="0"/>
              <a:t>(F)</a:t>
            </a:r>
          </a:p>
          <a:p>
            <a:endParaRPr lang="en-US" dirty="0"/>
          </a:p>
          <a:p>
            <a:endParaRPr lang="en-US" dirty="0" smtClean="0"/>
          </a:p>
        </p:txBody>
      </p:sp>
      <p:sp>
        <p:nvSpPr>
          <p:cNvPr id="4" name="Title 3"/>
          <p:cNvSpPr>
            <a:spLocks noGrp="1"/>
          </p:cNvSpPr>
          <p:nvPr>
            <p:ph type="title"/>
          </p:nvPr>
        </p:nvSpPr>
        <p:spPr/>
        <p:txBody>
          <a:bodyPr/>
          <a:lstStyle/>
          <a:p>
            <a:r>
              <a:rPr lang="en-US" dirty="0" smtClean="0"/>
              <a:t>Motors and Mounts</a:t>
            </a:r>
            <a:endParaRPr lang="en-US" dirty="0"/>
          </a:p>
        </p:txBody>
      </p:sp>
      <p:sp>
        <p:nvSpPr>
          <p:cNvPr id="14" name="Content Placeholder 13"/>
          <p:cNvSpPr>
            <a:spLocks noGrp="1"/>
          </p:cNvSpPr>
          <p:nvPr>
            <p:ph sz="half" idx="1"/>
          </p:nvPr>
        </p:nvSpPr>
        <p:spPr>
          <a:xfrm>
            <a:off x="612775" y="1172171"/>
            <a:ext cx="6808561" cy="5303444"/>
          </a:xfrm>
        </p:spPr>
        <p:txBody>
          <a:bodyPr>
            <a:normAutofit/>
          </a:bodyPr>
          <a:lstStyle/>
          <a:p>
            <a:r>
              <a:rPr lang="en-US" dirty="0" smtClean="0"/>
              <a:t>Attach Motor Mounts</a:t>
            </a:r>
          </a:p>
          <a:p>
            <a:r>
              <a:rPr lang="en-US" dirty="0" smtClean="0"/>
              <a:t>Slide </a:t>
            </a:r>
            <a:r>
              <a:rPr lang="en-US" dirty="0"/>
              <a:t>a Front Motor Mount </a:t>
            </a:r>
            <a:r>
              <a:rPr lang="en-US" dirty="0" smtClean="0"/>
              <a:t>(F) </a:t>
            </a:r>
            <a:r>
              <a:rPr lang="en-US" dirty="0"/>
              <a:t>onto the protruding eyelet on the front of a Motor </a:t>
            </a:r>
            <a:r>
              <a:rPr lang="en-US" dirty="0" smtClean="0"/>
              <a:t>(E). </a:t>
            </a:r>
            <a:r>
              <a:rPr lang="en-US" dirty="0"/>
              <a:t>Ensure the rounded sides of the motor mounts are facing the same way.</a:t>
            </a:r>
          </a:p>
          <a:p>
            <a:pPr marL="0" lvl="1" indent="0">
              <a:buNone/>
            </a:pPr>
            <a:endParaRPr lang="en-US" sz="1800" dirty="0"/>
          </a:p>
          <a:p>
            <a:pPr marL="0" lvl="1" indent="0">
              <a:buNone/>
            </a:pPr>
            <a:endParaRPr lang="en-US" dirty="0" smtClean="0"/>
          </a:p>
          <a:p>
            <a:endParaRPr lang="en-US" dirty="0" smtClean="0"/>
          </a:p>
          <a:p>
            <a:endParaRPr lang="en-US" dirty="0" smtClean="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pic>
        <p:nvPicPr>
          <p:cNvPr id="11" name="Picture 10" descr="Front motor mount">
            <a:hlinkClick r:id="rId2"/>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065" y="3316731"/>
            <a:ext cx="2323495" cy="2034938"/>
          </a:xfrm>
          <a:prstGeom prst="rect">
            <a:avLst/>
          </a:prstGeom>
          <a:noFill/>
          <a:ln>
            <a:noFill/>
          </a:ln>
        </p:spPr>
      </p:pic>
      <p:pic>
        <p:nvPicPr>
          <p:cNvPr id="12" name="Picture 11" descr="Attach all the mount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3034695" y="3311094"/>
            <a:ext cx="3224893" cy="2040576"/>
          </a:xfrm>
          <a:prstGeom prst="rect">
            <a:avLst/>
          </a:prstGeom>
          <a:noFill/>
          <a:ln>
            <a:noFill/>
          </a:ln>
        </p:spPr>
      </p:pic>
      <p:pic>
        <p:nvPicPr>
          <p:cNvPr id="13" name="Picture 12" descr="Both rear motor mounts on the motors">
            <a:hlinkClick r:id="rId6"/>
          </p:cNvPr>
          <p:cNvPicPr/>
          <p:nvPr/>
        </p:nvPicPr>
        <p:blipFill>
          <a:blip r:embed="rId7">
            <a:extLst>
              <a:ext uri="{28A0092B-C50C-407E-A947-70E740481C1C}">
                <a14:useLocalDpi xmlns:a14="http://schemas.microsoft.com/office/drawing/2010/main"/>
              </a:ext>
            </a:extLst>
          </a:blip>
          <a:srcRect/>
          <a:stretch>
            <a:fillRect/>
          </a:stretch>
        </p:blipFill>
        <p:spPr bwMode="auto">
          <a:xfrm>
            <a:off x="7421336" y="2349600"/>
            <a:ext cx="2040890" cy="1673225"/>
          </a:xfrm>
          <a:prstGeom prst="rect">
            <a:avLst/>
          </a:prstGeom>
          <a:noFill/>
          <a:ln>
            <a:noFill/>
          </a:ln>
        </p:spPr>
      </p:pic>
      <p:pic>
        <p:nvPicPr>
          <p:cNvPr id="15" name="Picture 14" descr="Front motor mount">
            <a:hlinkClick r:id="rId8"/>
          </p:cNvPr>
          <p:cNvPicPr/>
          <p:nvPr/>
        </p:nvPicPr>
        <p:blipFill>
          <a:blip r:embed="rId9" cstate="print">
            <a:extLst>
              <a:ext uri="{BEBA8EAE-BF5A-486C-A8C5-ECC9F3942E4B}">
                <a14:imgProps xmlns:a14="http://schemas.microsoft.com/office/drawing/2010/main">
                  <a14:imgLayer r:embed="rId10">
                    <a14:imgEffect>
                      <a14:backgroundRemoval t="3659" b="95528" l="797" r="100000">
                        <a14:backgroundMark x1="50598" y1="68293" x2="50598" y2="68293"/>
                      </a14:backgroundRemoval>
                    </a14:imgEffect>
                  </a14:imgLayer>
                </a14:imgProps>
              </a:ext>
              <a:ext uri="{28A0092B-C50C-407E-A947-70E740481C1C}">
                <a14:useLocalDpi xmlns:a14="http://schemas.microsoft.com/office/drawing/2010/main"/>
              </a:ext>
            </a:extLst>
          </a:blip>
          <a:srcRect/>
          <a:stretch>
            <a:fillRect/>
          </a:stretch>
        </p:blipFill>
        <p:spPr bwMode="auto">
          <a:xfrm>
            <a:off x="7239001" y="4670425"/>
            <a:ext cx="1550670" cy="1501775"/>
          </a:xfrm>
          <a:prstGeom prst="rect">
            <a:avLst/>
          </a:prstGeom>
          <a:noFill/>
          <a:ln>
            <a:noFill/>
          </a:ln>
        </p:spPr>
      </p:pic>
    </p:spTree>
    <p:extLst>
      <p:ext uri="{BB962C8B-B14F-4D97-AF65-F5344CB8AC3E}">
        <p14:creationId xmlns:p14="http://schemas.microsoft.com/office/powerpoint/2010/main" val="3226670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4" name="Title 3"/>
          <p:cNvSpPr>
            <a:spLocks noGrp="1"/>
          </p:cNvSpPr>
          <p:nvPr>
            <p:ph type="title"/>
          </p:nvPr>
        </p:nvSpPr>
        <p:spPr/>
        <p:txBody>
          <a:bodyPr/>
          <a:lstStyle/>
          <a:p>
            <a:r>
              <a:rPr lang="en-US" dirty="0" smtClean="0"/>
              <a:t>Motors and Mounts (cont.)</a:t>
            </a:r>
            <a:endParaRPr lang="en-US" dirty="0"/>
          </a:p>
        </p:txBody>
      </p:sp>
      <p:sp>
        <p:nvSpPr>
          <p:cNvPr id="14" name="Content Placeholder 13"/>
          <p:cNvSpPr>
            <a:spLocks noGrp="1"/>
          </p:cNvSpPr>
          <p:nvPr>
            <p:ph sz="quarter" idx="13"/>
          </p:nvPr>
        </p:nvSpPr>
        <p:spPr>
          <a:xfrm>
            <a:off x="607484" y="1126671"/>
            <a:ext cx="10970683" cy="5461907"/>
          </a:xfrm>
        </p:spPr>
        <p:txBody>
          <a:bodyPr>
            <a:normAutofit fontScale="92500" lnSpcReduction="10000"/>
          </a:bodyPr>
          <a:lstStyle/>
          <a:p>
            <a:r>
              <a:rPr lang="en-US" dirty="0"/>
              <a:t>Attach the Motor Assemblies to the </a:t>
            </a:r>
            <a:r>
              <a:rPr lang="en-US" dirty="0" smtClean="0"/>
              <a:t>chassis</a:t>
            </a:r>
            <a:endParaRPr lang="en-US" dirty="0"/>
          </a:p>
          <a:p>
            <a:r>
              <a:rPr lang="en-US" dirty="0"/>
              <a:t>Snap </a:t>
            </a:r>
            <a:r>
              <a:rPr lang="en-US" dirty="0" smtClean="0"/>
              <a:t>the </a:t>
            </a:r>
            <a:r>
              <a:rPr lang="en-US" dirty="0"/>
              <a:t>motor assemblies into the </a:t>
            </a:r>
            <a:r>
              <a:rPr lang="en-US" dirty="0" smtClean="0"/>
              <a:t>set of </a:t>
            </a:r>
            <a:r>
              <a:rPr lang="en-US" dirty="0"/>
              <a:t>2 horizontal slots of </a:t>
            </a:r>
            <a:r>
              <a:rPr lang="en-US" dirty="0" smtClean="0"/>
              <a:t>the Chassis </a:t>
            </a:r>
            <a:r>
              <a:rPr lang="en-US" dirty="0"/>
              <a:t>Bottom </a:t>
            </a:r>
            <a:r>
              <a:rPr lang="en-US" dirty="0" smtClean="0"/>
              <a:t>Plate (C). </a:t>
            </a:r>
            <a:r>
              <a:rPr lang="en-US" dirty="0"/>
              <a:t>Make sure that the rounded edges of the motor mounts and the wires are facing toward the center of the chassis</a:t>
            </a:r>
            <a:endParaRPr lang="en-US" sz="1800"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a:p>
          <a:p>
            <a:pPr marL="0" lvl="1" indent="0">
              <a:buNone/>
            </a:pPr>
            <a:endParaRPr lang="en-US" dirty="0" smtClean="0"/>
          </a:p>
          <a:p>
            <a:pPr marL="0" lvl="1" indent="0">
              <a:buNone/>
            </a:pPr>
            <a:endParaRPr lang="en-US" dirty="0" smtClean="0"/>
          </a:p>
          <a:p>
            <a:r>
              <a:rPr lang="en-US" b="1" dirty="0"/>
              <a:t>NOTE:</a:t>
            </a:r>
            <a:r>
              <a:rPr lang="en-US" dirty="0"/>
              <a:t> Verify that the Hall Effect sensor is not rubbing against the Magnet (up to a 1/8" away) nor the motor </a:t>
            </a:r>
            <a:r>
              <a:rPr lang="en-US" dirty="0" smtClean="0"/>
              <a:t>shaft.</a:t>
            </a:r>
          </a:p>
          <a:p>
            <a:endParaRPr lang="en-US" dirty="0" smtClean="0"/>
          </a:p>
        </p:txBody>
      </p:sp>
      <p:pic>
        <p:nvPicPr>
          <p:cNvPr id="15" name="Picture 14" descr="All the motors attached">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3686024" y="2503486"/>
            <a:ext cx="4813601" cy="3151642"/>
          </a:xfrm>
          <a:prstGeom prst="rect">
            <a:avLst/>
          </a:prstGeom>
          <a:noFill/>
          <a:ln>
            <a:noFill/>
          </a:ln>
        </p:spPr>
      </p:pic>
    </p:spTree>
    <p:extLst>
      <p:ext uri="{BB962C8B-B14F-4D97-AF65-F5344CB8AC3E}">
        <p14:creationId xmlns:p14="http://schemas.microsoft.com/office/powerpoint/2010/main" val="18073886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9258300" y="1604433"/>
            <a:ext cx="2400300" cy="4567767"/>
          </a:xfrm>
        </p:spPr>
        <p:txBody>
          <a:bodyPr/>
          <a:lstStyle/>
          <a:p>
            <a:r>
              <a:rPr lang="en-US" dirty="0" smtClean="0"/>
              <a:t>2x Wheel (G)</a:t>
            </a:r>
          </a:p>
          <a:p>
            <a:endParaRPr lang="en-US" dirty="0"/>
          </a:p>
          <a:p>
            <a:endParaRPr lang="en-US" dirty="0" smtClean="0"/>
          </a:p>
          <a:p>
            <a:endParaRPr lang="en-US" dirty="0" smtClean="0"/>
          </a:p>
          <a:p>
            <a:r>
              <a:rPr lang="en-US" dirty="0" smtClean="0"/>
              <a:t>1x Nub Caster (H)</a:t>
            </a:r>
          </a:p>
        </p:txBody>
      </p:sp>
      <p:sp>
        <p:nvSpPr>
          <p:cNvPr id="4" name="Title 3"/>
          <p:cNvSpPr>
            <a:spLocks noGrp="1"/>
          </p:cNvSpPr>
          <p:nvPr>
            <p:ph type="title"/>
          </p:nvPr>
        </p:nvSpPr>
        <p:spPr/>
        <p:txBody>
          <a:bodyPr/>
          <a:lstStyle/>
          <a:p>
            <a:r>
              <a:rPr lang="en-US" dirty="0" smtClean="0"/>
              <a:t>Wheels</a:t>
            </a:r>
            <a:endParaRPr lang="en-US" dirty="0"/>
          </a:p>
        </p:txBody>
      </p:sp>
      <p:sp>
        <p:nvSpPr>
          <p:cNvPr id="14" name="Content Placeholder 13"/>
          <p:cNvSpPr>
            <a:spLocks noGrp="1"/>
          </p:cNvSpPr>
          <p:nvPr>
            <p:ph sz="half" idx="1"/>
          </p:nvPr>
        </p:nvSpPr>
        <p:spPr>
          <a:xfrm>
            <a:off x="612775" y="1172171"/>
            <a:ext cx="8482239" cy="5303444"/>
          </a:xfrm>
        </p:spPr>
        <p:txBody>
          <a:bodyPr>
            <a:normAutofit/>
          </a:bodyPr>
          <a:lstStyle/>
          <a:p>
            <a:r>
              <a:rPr lang="en-US" dirty="0"/>
              <a:t>Attach the </a:t>
            </a:r>
            <a:r>
              <a:rPr lang="en-US" dirty="0" smtClean="0"/>
              <a:t>Wheels and Nub Caster</a:t>
            </a:r>
            <a:endParaRPr lang="en-US" dirty="0"/>
          </a:p>
          <a:p>
            <a:r>
              <a:rPr lang="en-US" dirty="0"/>
              <a:t>Slide a</a:t>
            </a:r>
            <a:r>
              <a:rPr lang="en-US" dirty="0" smtClean="0"/>
              <a:t> </a:t>
            </a:r>
            <a:r>
              <a:rPr lang="en-US" dirty="0"/>
              <a:t>Wheel </a:t>
            </a:r>
            <a:r>
              <a:rPr lang="en-US" dirty="0" smtClean="0"/>
              <a:t>(G) </a:t>
            </a:r>
            <a:r>
              <a:rPr lang="en-US" dirty="0"/>
              <a:t>onto the plastic shaft of a Motor </a:t>
            </a:r>
            <a:r>
              <a:rPr lang="en-US" dirty="0" smtClean="0"/>
              <a:t>(E).  </a:t>
            </a:r>
            <a:r>
              <a:rPr lang="en-US" dirty="0" smtClean="0"/>
              <a:t>Notice the </a:t>
            </a:r>
            <a:r>
              <a:rPr lang="en-US" dirty="0"/>
              <a:t>motor </a:t>
            </a:r>
            <a:r>
              <a:rPr lang="en-US" dirty="0" smtClean="0"/>
              <a:t>shaft </a:t>
            </a:r>
            <a:r>
              <a:rPr lang="en-US" dirty="0"/>
              <a:t>has two flat edges. </a:t>
            </a:r>
            <a:r>
              <a:rPr lang="en-US" dirty="0" smtClean="0"/>
              <a:t> Make </a:t>
            </a:r>
            <a:r>
              <a:rPr lang="en-US" dirty="0"/>
              <a:t>sure to line up the flat edges of the motor shaft with the flat edges of the wheel</a:t>
            </a:r>
            <a:r>
              <a:rPr lang="en-US" dirty="0" smtClean="0"/>
              <a:t>.</a:t>
            </a:r>
          </a:p>
          <a:p>
            <a:endParaRPr lang="en-US" dirty="0"/>
          </a:p>
          <a:p>
            <a:endParaRPr lang="en-US" dirty="0" smtClean="0"/>
          </a:p>
          <a:p>
            <a:endParaRPr lang="en-US" dirty="0" smtClean="0"/>
          </a:p>
          <a:p>
            <a:endParaRPr lang="en-US" dirty="0" smtClean="0"/>
          </a:p>
          <a:p>
            <a:r>
              <a:rPr lang="en-US" dirty="0"/>
              <a:t>Snap the Nub Caster </a:t>
            </a:r>
            <a:r>
              <a:rPr lang="en-US" dirty="0" smtClean="0"/>
              <a:t>(H) </a:t>
            </a:r>
            <a:r>
              <a:rPr lang="en-US" dirty="0"/>
              <a:t>into the slot on the back of the Bottom Chassis Plate assembly. Make sure the Nub Caster is on the side opposite the motors (the bottom side</a:t>
            </a:r>
            <a:r>
              <a:rPr lang="en-US" dirty="0" smtClean="0"/>
              <a:t>)</a:t>
            </a:r>
            <a:endParaRPr lang="en-US" dirty="0"/>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pic>
        <p:nvPicPr>
          <p:cNvPr id="13" name="Picture 12" descr="Slide on a wheel">
            <a:hlinkClick r:id="rId2"/>
          </p:cNvPr>
          <p:cNvPicPr/>
          <p:nvPr/>
        </p:nvPicPr>
        <p:blipFill rotWithShape="1">
          <a:blip r:embed="rId3">
            <a:extLst>
              <a:ext uri="{28A0092B-C50C-407E-A947-70E740481C1C}">
                <a14:useLocalDpi xmlns:a14="http://schemas.microsoft.com/office/drawing/2010/main" val="0"/>
              </a:ext>
            </a:extLst>
          </a:blip>
          <a:srcRect l="20687" r="14813" b="23047"/>
          <a:stretch/>
        </p:blipFill>
        <p:spPr bwMode="auto">
          <a:xfrm>
            <a:off x="607484" y="2931638"/>
            <a:ext cx="2473779" cy="2096305"/>
          </a:xfrm>
          <a:prstGeom prst="rect">
            <a:avLst/>
          </a:prstGeom>
          <a:noFill/>
          <a:ln>
            <a:noFill/>
          </a:ln>
        </p:spPr>
      </p:pic>
      <p:pic>
        <p:nvPicPr>
          <p:cNvPr id="15" name="Picture 14" descr="Ready to roll">
            <a:hlinkClick r:id="rId4"/>
          </p:cNvPr>
          <p:cNvPicPr/>
          <p:nvPr/>
        </p:nvPicPr>
        <p:blipFill rotWithShape="1">
          <a:blip r:embed="rId5">
            <a:extLst>
              <a:ext uri="{28A0092B-C50C-407E-A947-70E740481C1C}">
                <a14:useLocalDpi xmlns:a14="http://schemas.microsoft.com/office/drawing/2010/main" val="0"/>
              </a:ext>
            </a:extLst>
          </a:blip>
          <a:srcRect l="10078" r="7934"/>
          <a:stretch/>
        </p:blipFill>
        <p:spPr bwMode="auto">
          <a:xfrm>
            <a:off x="3244549" y="2931637"/>
            <a:ext cx="2555422" cy="2096305"/>
          </a:xfrm>
          <a:prstGeom prst="rect">
            <a:avLst/>
          </a:prstGeom>
          <a:noFill/>
          <a:ln>
            <a:noFill/>
          </a:ln>
        </p:spPr>
      </p:pic>
      <p:pic>
        <p:nvPicPr>
          <p:cNvPr id="17" name="Picture 16" descr="Adding the ball caster">
            <a:hlinkClick r:id="rId6"/>
          </p:cNvPr>
          <p:cNvPicPr/>
          <p:nvPr/>
        </p:nvPicPr>
        <p:blipFill rotWithShape="1">
          <a:blip r:embed="rId7">
            <a:extLst>
              <a:ext uri="{28A0092B-C50C-407E-A947-70E740481C1C}">
                <a14:useLocalDpi xmlns:a14="http://schemas.microsoft.com/office/drawing/2010/main" val="0"/>
              </a:ext>
            </a:extLst>
          </a:blip>
          <a:srcRect l="9486" t="3508" b="29646"/>
          <a:stretch/>
        </p:blipFill>
        <p:spPr bwMode="auto">
          <a:xfrm>
            <a:off x="5963258" y="2931637"/>
            <a:ext cx="3050114" cy="2096305"/>
          </a:xfrm>
          <a:prstGeom prst="rect">
            <a:avLst/>
          </a:prstGeom>
          <a:noFill/>
          <a:ln>
            <a:noFill/>
          </a:ln>
        </p:spPr>
      </p:pic>
      <p:pic>
        <p:nvPicPr>
          <p:cNvPr id="11" name="Picture 10" descr="Nub caster">
            <a:hlinkClick r:id="rId8"/>
          </p:cNvPr>
          <p:cNvPicPr/>
          <p:nvPr/>
        </p:nvPicPr>
        <p:blipFill>
          <a:blip r:embed="rId9" cstate="print">
            <a:extLst>
              <a:ext uri="{BEBA8EAE-BF5A-486C-A8C5-ECC9F3942E4B}">
                <a14:imgProps xmlns:a14="http://schemas.microsoft.com/office/drawing/2010/main">
                  <a14:imgLayer r:embed="rId10">
                    <a14:imgEffect>
                      <a14:backgroundRemoval t="10000" b="90000" l="10000" r="90000">
                        <a14:backgroundMark x1="55000" y1="33732" x2="55000" y2="33732"/>
                      </a14:backgroundRemoval>
                    </a14:imgEffect>
                  </a14:imgLayer>
                </a14:imgProps>
              </a:ext>
              <a:ext uri="{28A0092B-C50C-407E-A947-70E740481C1C}">
                <a14:useLocalDpi xmlns:a14="http://schemas.microsoft.com/office/drawing/2010/main"/>
              </a:ext>
            </a:extLst>
          </a:blip>
          <a:srcRect/>
          <a:stretch>
            <a:fillRect/>
          </a:stretch>
        </p:blipFill>
        <p:spPr bwMode="auto">
          <a:xfrm>
            <a:off x="9176658" y="4158627"/>
            <a:ext cx="1746885" cy="1738630"/>
          </a:xfrm>
          <a:prstGeom prst="rect">
            <a:avLst/>
          </a:prstGeom>
          <a:noFill/>
          <a:ln>
            <a:noFill/>
          </a:ln>
        </p:spPr>
      </p:pic>
      <p:pic>
        <p:nvPicPr>
          <p:cNvPr id="12" name="Picture 11" descr="Product Image"/>
          <p:cNvPicPr/>
          <p:nvPr/>
        </p:nvPicPr>
        <p:blipFill>
          <a:blip r:embed="rId11">
            <a:extLst>
              <a:ext uri="{28A0092B-C50C-407E-A947-70E740481C1C}">
                <a14:useLocalDpi xmlns:a14="http://schemas.microsoft.com/office/drawing/2010/main"/>
              </a:ext>
            </a:extLst>
          </a:blip>
          <a:srcRect/>
          <a:stretch>
            <a:fillRect/>
          </a:stretch>
        </p:blipFill>
        <p:spPr bwMode="auto">
          <a:xfrm>
            <a:off x="9339769" y="2076985"/>
            <a:ext cx="1828800" cy="1609090"/>
          </a:xfrm>
          <a:prstGeom prst="rect">
            <a:avLst/>
          </a:prstGeom>
          <a:noFill/>
          <a:ln>
            <a:noFill/>
          </a:ln>
        </p:spPr>
      </p:pic>
    </p:spTree>
    <p:extLst>
      <p:ext uri="{BB962C8B-B14F-4D97-AF65-F5344CB8AC3E}">
        <p14:creationId xmlns:p14="http://schemas.microsoft.com/office/powerpoint/2010/main" val="2450737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sp>
        <p:nvSpPr>
          <p:cNvPr id="3" name="Content Placeholder 2"/>
          <p:cNvSpPr>
            <a:spLocks noGrp="1"/>
          </p:cNvSpPr>
          <p:nvPr>
            <p:ph sz="half" idx="1"/>
          </p:nvPr>
        </p:nvSpPr>
        <p:spPr>
          <a:xfrm>
            <a:off x="607485" y="1604433"/>
            <a:ext cx="8169122" cy="4385748"/>
          </a:xfrm>
        </p:spPr>
        <p:txBody>
          <a:bodyPr>
            <a:normAutofit/>
          </a:bodyPr>
          <a:lstStyle/>
          <a:p>
            <a:r>
              <a:rPr lang="en-US" dirty="0"/>
              <a:t>Add the Side Struts</a:t>
            </a:r>
          </a:p>
          <a:p>
            <a:r>
              <a:rPr lang="en-US" dirty="0"/>
              <a:t>Snap the four Side Struts </a:t>
            </a:r>
            <a:r>
              <a:rPr lang="en-US" dirty="0" smtClean="0"/>
              <a:t>(I) </a:t>
            </a:r>
            <a:r>
              <a:rPr lang="en-US" dirty="0"/>
              <a:t>into the diagonal slots on the four corners of the </a:t>
            </a:r>
            <a:r>
              <a:rPr lang="en-US" dirty="0" smtClean="0"/>
              <a:t>Chassis Bottom Plate </a:t>
            </a:r>
            <a:r>
              <a:rPr lang="en-US" dirty="0"/>
              <a:t>assembly.</a:t>
            </a:r>
          </a:p>
          <a:p>
            <a:endParaRPr lang="en-US" dirty="0" smtClean="0"/>
          </a:p>
          <a:p>
            <a:endParaRPr lang="en-US" dirty="0"/>
          </a:p>
          <a:p>
            <a:endParaRPr lang="en-US" dirty="0" smtClean="0"/>
          </a:p>
        </p:txBody>
      </p:sp>
      <p:sp>
        <p:nvSpPr>
          <p:cNvPr id="4" name="Content Placeholder 3"/>
          <p:cNvSpPr>
            <a:spLocks noGrp="1"/>
          </p:cNvSpPr>
          <p:nvPr>
            <p:ph sz="half" idx="13"/>
          </p:nvPr>
        </p:nvSpPr>
        <p:spPr>
          <a:xfrm>
            <a:off x="8956221" y="1604433"/>
            <a:ext cx="2621948" cy="4567767"/>
          </a:xfrm>
        </p:spPr>
        <p:txBody>
          <a:bodyPr/>
          <a:lstStyle/>
          <a:p>
            <a:r>
              <a:rPr lang="en-US" dirty="0" smtClean="0"/>
              <a:t>4x Side Strut (I)</a:t>
            </a:r>
            <a:endParaRPr lang="en-US" dirty="0"/>
          </a:p>
          <a:p>
            <a:endParaRPr lang="en-US" dirty="0"/>
          </a:p>
        </p:txBody>
      </p:sp>
      <p:sp>
        <p:nvSpPr>
          <p:cNvPr id="5" name="Title 4"/>
          <p:cNvSpPr>
            <a:spLocks noGrp="1"/>
          </p:cNvSpPr>
          <p:nvPr>
            <p:ph type="title"/>
          </p:nvPr>
        </p:nvSpPr>
        <p:spPr/>
        <p:txBody>
          <a:bodyPr/>
          <a:lstStyle/>
          <a:p>
            <a:r>
              <a:rPr lang="en-US" dirty="0" smtClean="0"/>
              <a:t>Side Struts</a:t>
            </a:r>
            <a:endParaRPr lang="en-US" dirty="0"/>
          </a:p>
        </p:txBody>
      </p:sp>
      <p:pic>
        <p:nvPicPr>
          <p:cNvPr id="14338" name="Picture 2" descr="20160226_1535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784" y="3061607"/>
            <a:ext cx="4852671" cy="273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ide strut">
            <a:hlinkClick r:id="rId3"/>
          </p:cNvPr>
          <p:cNvPicPr/>
          <p:nvPr/>
        </p:nvPicPr>
        <p:blipFill>
          <a:blip r:embed="rId4" cstate="print">
            <a:extLst>
              <a:ext uri="{BEBA8EAE-BF5A-486C-A8C5-ECC9F3942E4B}">
                <a14:imgProps xmlns:a14="http://schemas.microsoft.com/office/drawing/2010/main">
                  <a14:imgLayer r:embed="rId5">
                    <a14:imgEffect>
                      <a14:backgroundRemoval t="0" b="99095" l="9589" r="89726">
                        <a14:backgroundMark x1="52283" y1="51810" x2="52283" y2="51810"/>
                        <a14:backgroundMark x1="52740" y1="12443" x2="52740" y2="12443"/>
                        <a14:backgroundMark x1="49315" y1="93213" x2="49315" y2="93213"/>
                        <a14:backgroundMark x1="50685" y1="70814" x2="50685" y2="70814"/>
                        <a14:backgroundMark x1="63242" y1="64253" x2="63242" y2="64253"/>
                        <a14:backgroundMark x1="69406" y1="52715" x2="69406" y2="52715"/>
                        <a14:backgroundMark x1="62785" y1="38914" x2="62785" y2="38914"/>
                        <a14:backgroundMark x1="49772" y1="33937" x2="49772" y2="33937"/>
                        <a14:backgroundMark x1="36073" y1="39367" x2="36073" y2="39367"/>
                        <a14:backgroundMark x1="31735" y1="51810" x2="31735" y2="51810"/>
                        <a14:backgroundMark x1="36758" y1="65158" x2="36758" y2="65158"/>
                      </a14:backgroundRemoval>
                    </a14:imgEffect>
                  </a14:imgLayer>
                </a14:imgProps>
              </a:ext>
              <a:ext uri="{28A0092B-C50C-407E-A947-70E740481C1C}">
                <a14:useLocalDpi xmlns:a14="http://schemas.microsoft.com/office/drawing/2010/main"/>
              </a:ext>
            </a:extLst>
          </a:blip>
          <a:srcRect/>
          <a:stretch>
            <a:fillRect/>
          </a:stretch>
        </p:blipFill>
        <p:spPr bwMode="auto">
          <a:xfrm>
            <a:off x="8956221" y="2051896"/>
            <a:ext cx="1820545" cy="1836420"/>
          </a:xfrm>
          <a:prstGeom prst="rect">
            <a:avLst/>
          </a:prstGeom>
          <a:noFill/>
          <a:ln>
            <a:noFill/>
          </a:ln>
        </p:spPr>
      </p:pic>
    </p:spTree>
    <p:extLst>
      <p:ext uri="{BB962C8B-B14F-4D97-AF65-F5344CB8AC3E}">
        <p14:creationId xmlns:p14="http://schemas.microsoft.com/office/powerpoint/2010/main" val="494277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sp>
        <p:nvSpPr>
          <p:cNvPr id="3" name="Content Placeholder 2"/>
          <p:cNvSpPr>
            <a:spLocks noGrp="1"/>
          </p:cNvSpPr>
          <p:nvPr>
            <p:ph sz="half" idx="1"/>
          </p:nvPr>
        </p:nvSpPr>
        <p:spPr>
          <a:xfrm>
            <a:off x="607484" y="1604433"/>
            <a:ext cx="8014001" cy="4567767"/>
          </a:xfrm>
        </p:spPr>
        <p:txBody>
          <a:bodyPr/>
          <a:lstStyle/>
          <a:p>
            <a:r>
              <a:rPr lang="en-US" dirty="0" smtClean="0"/>
              <a:t>Install the 6 AA batteries into the </a:t>
            </a:r>
            <a:r>
              <a:rPr lang="en-US" dirty="0" smtClean="0"/>
              <a:t>holder (J).  </a:t>
            </a:r>
            <a:r>
              <a:rPr lang="en-US" dirty="0" smtClean="0"/>
              <a:t>Use care to follow battery polarity.</a:t>
            </a:r>
            <a:endParaRPr lang="en-US" dirty="0"/>
          </a:p>
          <a:p>
            <a:r>
              <a:rPr lang="en-US" dirty="0" smtClean="0"/>
              <a:t>Attach the battery </a:t>
            </a:r>
            <a:r>
              <a:rPr lang="en-US" dirty="0" smtClean="0"/>
              <a:t>cable (V) </a:t>
            </a:r>
            <a:r>
              <a:rPr lang="en-US" dirty="0" smtClean="0"/>
              <a:t>to the holder.</a:t>
            </a:r>
          </a:p>
          <a:p>
            <a:endParaRPr lang="en-US" dirty="0" smtClean="0"/>
          </a:p>
          <a:p>
            <a:endParaRPr lang="en-US" dirty="0"/>
          </a:p>
          <a:p>
            <a:r>
              <a:rPr lang="en-US" dirty="0" smtClean="0"/>
              <a:t>Place battery assembly </a:t>
            </a:r>
            <a:r>
              <a:rPr lang="en-US" dirty="0" smtClean="0"/>
              <a:t>onto Chassis Bottom plate</a:t>
            </a:r>
            <a:endParaRPr lang="en-US" dirty="0" smtClean="0"/>
          </a:p>
        </p:txBody>
      </p:sp>
      <p:sp>
        <p:nvSpPr>
          <p:cNvPr id="4" name="Content Placeholder 3"/>
          <p:cNvSpPr>
            <a:spLocks noGrp="1"/>
          </p:cNvSpPr>
          <p:nvPr>
            <p:ph sz="half" idx="13"/>
          </p:nvPr>
        </p:nvSpPr>
        <p:spPr>
          <a:xfrm>
            <a:off x="8517467" y="1604433"/>
            <a:ext cx="3060702" cy="4567767"/>
          </a:xfrm>
        </p:spPr>
        <p:txBody>
          <a:bodyPr/>
          <a:lstStyle/>
          <a:p>
            <a:r>
              <a:rPr lang="en-US" dirty="0" smtClean="0"/>
              <a:t>1x Battery Holder (w/6 AA Batteries) (J)</a:t>
            </a:r>
          </a:p>
          <a:p>
            <a:endParaRPr lang="en-US" dirty="0"/>
          </a:p>
          <a:p>
            <a:endParaRPr lang="en-US" dirty="0" smtClean="0"/>
          </a:p>
          <a:p>
            <a:r>
              <a:rPr lang="en-US" dirty="0" smtClean="0"/>
              <a:t>1x Battery Cable (V)</a:t>
            </a:r>
          </a:p>
          <a:p>
            <a:endParaRPr lang="en-US" dirty="0"/>
          </a:p>
          <a:p>
            <a:endParaRPr lang="en-US" dirty="0"/>
          </a:p>
        </p:txBody>
      </p:sp>
      <p:sp>
        <p:nvSpPr>
          <p:cNvPr id="5" name="Title 4"/>
          <p:cNvSpPr>
            <a:spLocks noGrp="1"/>
          </p:cNvSpPr>
          <p:nvPr>
            <p:ph type="title"/>
          </p:nvPr>
        </p:nvSpPr>
        <p:spPr/>
        <p:txBody>
          <a:bodyPr/>
          <a:lstStyle/>
          <a:p>
            <a:r>
              <a:rPr lang="en-US" dirty="0" smtClean="0"/>
              <a:t>Battery Holder and Batteries</a:t>
            </a:r>
            <a:endParaRPr lang="en-US" dirty="0"/>
          </a:p>
        </p:txBody>
      </p:sp>
      <p:pic>
        <p:nvPicPr>
          <p:cNvPr id="6" name="Picture 5" descr="Product Image"/>
          <p:cNvPicPr/>
          <p:nvPr/>
        </p:nvPicPr>
        <p:blipFill>
          <a:blip r:embed="rId2">
            <a:extLst>
              <a:ext uri="{28A0092B-C50C-407E-A947-70E740481C1C}">
                <a14:useLocalDpi xmlns:a14="http://schemas.microsoft.com/office/drawing/2010/main" val="0"/>
              </a:ext>
            </a:extLst>
          </a:blip>
          <a:srcRect/>
          <a:stretch>
            <a:fillRect/>
          </a:stretch>
        </p:blipFill>
        <p:spPr bwMode="auto">
          <a:xfrm>
            <a:off x="8727619" y="4029651"/>
            <a:ext cx="1159329" cy="969434"/>
          </a:xfrm>
          <a:prstGeom prst="rect">
            <a:avLst/>
          </a:prstGeom>
          <a:noFill/>
          <a:ln>
            <a:noFill/>
          </a:ln>
        </p:spPr>
      </p:pic>
      <p:pic>
        <p:nvPicPr>
          <p:cNvPr id="7" name="Picture 6"/>
          <p:cNvPicPr>
            <a:picLocks noChangeAspect="1"/>
          </p:cNvPicPr>
          <p:nvPr/>
        </p:nvPicPr>
        <p:blipFill>
          <a:blip r:embed="rId3"/>
          <a:stretch>
            <a:fillRect/>
          </a:stretch>
        </p:blipFill>
        <p:spPr>
          <a:xfrm>
            <a:off x="8654777" y="2449718"/>
            <a:ext cx="1393041" cy="1155927"/>
          </a:xfrm>
          <a:prstGeom prst="rect">
            <a:avLst/>
          </a:prstGeom>
        </p:spPr>
      </p:pic>
      <p:pic>
        <p:nvPicPr>
          <p:cNvPr id="15362" name="Picture 2" descr="http://n3.sdlcdn.com/imgs/a/n/s/Duracell-AA-Battery-Pack-of-SDL030703399-1-bb2e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45" t="32468" r="4339" b="24439"/>
          <a:stretch/>
        </p:blipFill>
        <p:spPr bwMode="auto">
          <a:xfrm>
            <a:off x="10097311" y="2755201"/>
            <a:ext cx="976449" cy="54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36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3"/>
            <a:ext cx="7883372" cy="4567767"/>
          </a:xfrm>
        </p:spPr>
        <p:txBody>
          <a:bodyPr/>
          <a:lstStyle/>
          <a:p>
            <a:r>
              <a:rPr lang="en-US" dirty="0"/>
              <a:t>Attach the Mainboard Mounts</a:t>
            </a:r>
          </a:p>
          <a:p>
            <a:r>
              <a:rPr lang="en-US" dirty="0"/>
              <a:t>Snap the two Mainboard Mounts </a:t>
            </a:r>
            <a:r>
              <a:rPr lang="en-US" dirty="0" smtClean="0"/>
              <a:t>(K) </a:t>
            </a:r>
            <a:r>
              <a:rPr lang="en-US" dirty="0"/>
              <a:t>into the vertical slots in the back of the </a:t>
            </a:r>
            <a:r>
              <a:rPr lang="en-US" dirty="0"/>
              <a:t>C</a:t>
            </a:r>
            <a:r>
              <a:rPr lang="en-US" dirty="0" smtClean="0"/>
              <a:t>hassis </a:t>
            </a:r>
            <a:r>
              <a:rPr lang="en-US" dirty="0"/>
              <a:t>T</a:t>
            </a:r>
            <a:r>
              <a:rPr lang="en-US" dirty="0" smtClean="0"/>
              <a:t>op </a:t>
            </a:r>
            <a:r>
              <a:rPr lang="en-US" dirty="0"/>
              <a:t>P</a:t>
            </a:r>
            <a:r>
              <a:rPr lang="en-US" dirty="0" smtClean="0"/>
              <a:t>late (L) </a:t>
            </a:r>
            <a:r>
              <a:rPr lang="en-US" dirty="0"/>
              <a:t>near the large rectangular opening</a:t>
            </a:r>
            <a:r>
              <a:rPr lang="en-US" dirty="0" smtClean="0"/>
              <a:t>.</a:t>
            </a:r>
          </a:p>
          <a:p>
            <a:endParaRPr lang="en-US" dirty="0"/>
          </a:p>
          <a:p>
            <a:endParaRPr lang="en-US" dirty="0"/>
          </a:p>
        </p:txBody>
      </p:sp>
      <p:sp>
        <p:nvSpPr>
          <p:cNvPr id="4" name="Content Placeholder 3"/>
          <p:cNvSpPr>
            <a:spLocks noGrp="1"/>
          </p:cNvSpPr>
          <p:nvPr>
            <p:ph sz="half" idx="13"/>
          </p:nvPr>
        </p:nvSpPr>
        <p:spPr>
          <a:xfrm>
            <a:off x="8637811" y="1604433"/>
            <a:ext cx="3370125" cy="4567767"/>
          </a:xfrm>
        </p:spPr>
        <p:txBody>
          <a:bodyPr/>
          <a:lstStyle/>
          <a:p>
            <a:r>
              <a:rPr lang="en-US" dirty="0" smtClean="0"/>
              <a:t>2x </a:t>
            </a:r>
            <a:r>
              <a:rPr lang="en-US" dirty="0"/>
              <a:t>Mainboard </a:t>
            </a:r>
            <a:r>
              <a:rPr lang="en-US" dirty="0" smtClean="0"/>
              <a:t>Mount (K)</a:t>
            </a:r>
            <a:endParaRPr lang="en-US" dirty="0"/>
          </a:p>
          <a:p>
            <a:endParaRPr lang="en-US" dirty="0" smtClean="0"/>
          </a:p>
          <a:p>
            <a:endParaRPr lang="en-US" dirty="0"/>
          </a:p>
          <a:p>
            <a:r>
              <a:rPr lang="en-US" dirty="0"/>
              <a:t>1x Chassis </a:t>
            </a:r>
            <a:r>
              <a:rPr lang="en-US" dirty="0" smtClean="0"/>
              <a:t>Top Plate (L)</a:t>
            </a:r>
            <a:endParaRPr lang="en-US" dirty="0"/>
          </a:p>
          <a:p>
            <a:endParaRPr lang="en-US" dirty="0"/>
          </a:p>
        </p:txBody>
      </p:sp>
      <p:sp>
        <p:nvSpPr>
          <p:cNvPr id="5" name="Title 4"/>
          <p:cNvSpPr>
            <a:spLocks noGrp="1"/>
          </p:cNvSpPr>
          <p:nvPr>
            <p:ph type="title"/>
          </p:nvPr>
        </p:nvSpPr>
        <p:spPr/>
        <p:txBody>
          <a:bodyPr/>
          <a:lstStyle/>
          <a:p>
            <a:r>
              <a:rPr lang="en-US" dirty="0"/>
              <a:t>Mainboard </a:t>
            </a:r>
            <a:r>
              <a:rPr lang="en-US" dirty="0" smtClean="0"/>
              <a:t>Mounts</a:t>
            </a:r>
            <a:endParaRPr lang="en-US" dirty="0"/>
          </a:p>
        </p:txBody>
      </p:sp>
      <p:pic>
        <p:nvPicPr>
          <p:cNvPr id="9" name="Picture 8" descr="Add mainboard mounts">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1276954" y="3439772"/>
            <a:ext cx="3768574" cy="2863057"/>
          </a:xfrm>
          <a:prstGeom prst="rect">
            <a:avLst/>
          </a:prstGeom>
          <a:noFill/>
          <a:ln>
            <a:noFill/>
          </a:ln>
        </p:spPr>
      </p:pic>
      <p:pic>
        <p:nvPicPr>
          <p:cNvPr id="10" name="Picture 9" descr="Mainboard mount">
            <a:hlinkClick r:id="rId4"/>
          </p:cNvPr>
          <p:cNvPicPr/>
          <p:nvPr/>
        </p:nvPicPr>
        <p:blipFill>
          <a:blip r:embed="rId5" cstate="print">
            <a:extLst>
              <a:ext uri="{BEBA8EAE-BF5A-486C-A8C5-ECC9F3942E4B}">
                <a14:imgProps xmlns:a14="http://schemas.microsoft.com/office/drawing/2010/main">
                  <a14:imgLayer r:embed="rId6">
                    <a14:imgEffect>
                      <a14:backgroundRemoval t="16000" b="91667" l="2006" r="97135">
                        <a14:backgroundMark x1="51003" y1="77000" x2="51003" y2="77000"/>
                        <a14:backgroundMark x1="91691" y1="50667" x2="92837" y2="50667"/>
                      </a14:backgroundRemoval>
                    </a14:imgEffect>
                  </a14:imgLayer>
                </a14:imgProps>
              </a:ext>
              <a:ext uri="{28A0092B-C50C-407E-A947-70E740481C1C}">
                <a14:useLocalDpi xmlns:a14="http://schemas.microsoft.com/office/drawing/2010/main"/>
              </a:ext>
            </a:extLst>
          </a:blip>
          <a:srcRect/>
          <a:stretch>
            <a:fillRect/>
          </a:stretch>
        </p:blipFill>
        <p:spPr bwMode="auto">
          <a:xfrm>
            <a:off x="8748226" y="1611834"/>
            <a:ext cx="2146935" cy="1838325"/>
          </a:xfrm>
          <a:prstGeom prst="rect">
            <a:avLst/>
          </a:prstGeom>
          <a:noFill/>
          <a:ln>
            <a:noFill/>
          </a:ln>
        </p:spPr>
      </p:pic>
      <p:pic>
        <p:nvPicPr>
          <p:cNvPr id="12" name="Picture 11"/>
          <p:cNvPicPr/>
          <p:nvPr/>
        </p:nvPicPr>
        <p:blipFill>
          <a:blip r:embed="rId7">
            <a:extLst>
              <a:ext uri="{BEBA8EAE-BF5A-486C-A8C5-ECC9F3942E4B}">
                <a14:imgProps xmlns:a14="http://schemas.microsoft.com/office/drawing/2010/main">
                  <a14:imgLayer r:embed="rId8">
                    <a14:imgEffect>
                      <a14:backgroundRemoval t="0" b="99482" l="0" r="100000">
                        <a14:backgroundMark x1="36810" y1="72021" x2="36810" y2="72021"/>
                        <a14:backgroundMark x1="34356" y1="75130" x2="34356" y2="75130"/>
                      </a14:backgroundRemoval>
                    </a14:imgEffect>
                  </a14:imgLayer>
                </a14:imgProps>
              </a:ext>
            </a:extLst>
          </a:blip>
          <a:stretch>
            <a:fillRect/>
          </a:stretch>
        </p:blipFill>
        <p:spPr>
          <a:xfrm>
            <a:off x="8734423" y="3784161"/>
            <a:ext cx="1839543" cy="2246988"/>
          </a:xfrm>
          <a:prstGeom prst="rect">
            <a:avLst/>
          </a:prstGeom>
        </p:spPr>
      </p:pic>
    </p:spTree>
    <p:extLst>
      <p:ext uri="{BB962C8B-B14F-4D97-AF65-F5344CB8AC3E}">
        <p14:creationId xmlns:p14="http://schemas.microsoft.com/office/powerpoint/2010/main" val="3406369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Route the </a:t>
            </a:r>
            <a:r>
              <a:rPr lang="en-US" dirty="0" smtClean="0"/>
              <a:t>Cables</a:t>
            </a:r>
          </a:p>
          <a:p>
            <a:r>
              <a:rPr lang="en-US" dirty="0" smtClean="0"/>
              <a:t>Position </a:t>
            </a:r>
            <a:r>
              <a:rPr lang="en-US" dirty="0"/>
              <a:t>the </a:t>
            </a:r>
            <a:r>
              <a:rPr lang="en-US" dirty="0" smtClean="0"/>
              <a:t>Chassis Top Plate </a:t>
            </a:r>
            <a:r>
              <a:rPr lang="en-US" dirty="0"/>
              <a:t>over the </a:t>
            </a:r>
            <a:r>
              <a:rPr lang="en-US" dirty="0" smtClean="0"/>
              <a:t>Chassis Bottom Plate </a:t>
            </a:r>
            <a:r>
              <a:rPr lang="en-US" dirty="0"/>
              <a:t>– </a:t>
            </a:r>
            <a:r>
              <a:rPr lang="en-US" dirty="0" smtClean="0"/>
              <a:t>do </a:t>
            </a:r>
            <a:r>
              <a:rPr lang="en-US" dirty="0"/>
              <a:t>not snap the two plates together yet. Make sure that the front sides of each plate line up</a:t>
            </a:r>
            <a:r>
              <a:rPr lang="en-US" dirty="0" smtClean="0"/>
              <a:t>.  Mainboard Mounts to the back on top plate, nub caster to the back on bottom plate.</a:t>
            </a:r>
            <a:endParaRPr lang="en-US" dirty="0"/>
          </a:p>
          <a:p>
            <a:r>
              <a:rPr lang="en-US" dirty="0"/>
              <a:t>Route the wires and cables through the left and right oval slots in the </a:t>
            </a:r>
            <a:r>
              <a:rPr lang="en-US" dirty="0" smtClean="0"/>
              <a:t>Chassis Top </a:t>
            </a:r>
            <a:r>
              <a:rPr lang="en-US" dirty="0"/>
              <a:t>Plate assembly as shown. </a:t>
            </a:r>
          </a:p>
        </p:txBody>
      </p:sp>
      <p:sp>
        <p:nvSpPr>
          <p:cNvPr id="4" name="Content Placeholder 3"/>
          <p:cNvSpPr>
            <a:spLocks noGrp="1"/>
          </p:cNvSpPr>
          <p:nvPr>
            <p:ph sz="half" idx="13"/>
          </p:nvPr>
        </p:nvSpPr>
        <p:spPr>
          <a:xfrm>
            <a:off x="8768443" y="1604433"/>
            <a:ext cx="2809726" cy="4567767"/>
          </a:xfrm>
        </p:spPr>
        <p:txBody>
          <a:bodyPr/>
          <a:lstStyle/>
          <a:p>
            <a:r>
              <a:rPr lang="en-US" dirty="0" smtClean="0"/>
              <a:t>1x </a:t>
            </a:r>
            <a:r>
              <a:rPr lang="en-US" dirty="0" smtClean="0"/>
              <a:t>Chassis Bottom Assembly</a:t>
            </a:r>
            <a:endParaRPr lang="en-US" dirty="0" smtClean="0"/>
          </a:p>
          <a:p>
            <a:endParaRPr lang="en-US" dirty="0" smtClean="0"/>
          </a:p>
          <a:p>
            <a:endParaRPr lang="en-US" dirty="0"/>
          </a:p>
          <a:p>
            <a:endParaRPr lang="en-US" dirty="0"/>
          </a:p>
          <a:p>
            <a:r>
              <a:rPr lang="en-US" dirty="0" smtClean="0"/>
              <a:t>1x </a:t>
            </a:r>
            <a:r>
              <a:rPr lang="en-US" dirty="0" smtClean="0"/>
              <a:t>Chassis Top Assembly</a:t>
            </a:r>
            <a:endParaRPr lang="en-US" dirty="0"/>
          </a:p>
        </p:txBody>
      </p:sp>
      <p:sp>
        <p:nvSpPr>
          <p:cNvPr id="5" name="Title 4"/>
          <p:cNvSpPr>
            <a:spLocks noGrp="1"/>
          </p:cNvSpPr>
          <p:nvPr>
            <p:ph type="title"/>
          </p:nvPr>
        </p:nvSpPr>
        <p:spPr/>
        <p:txBody>
          <a:bodyPr/>
          <a:lstStyle/>
          <a:p>
            <a:r>
              <a:rPr lang="en-US" dirty="0" smtClean="0"/>
              <a:t>Complete the Chassis</a:t>
            </a:r>
            <a:endParaRPr lang="en-US" dirty="0"/>
          </a:p>
        </p:txBody>
      </p:sp>
    </p:spTree>
    <p:extLst>
      <p:ext uri="{BB962C8B-B14F-4D97-AF65-F5344CB8AC3E}">
        <p14:creationId xmlns:p14="http://schemas.microsoft.com/office/powerpoint/2010/main" val="1167899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167230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20</a:t>
            </a:fld>
            <a:endParaRPr lang="en-US" dirty="0">
              <a:solidFill>
                <a:prstClr val="white"/>
              </a:solidFill>
            </a:endParaRPr>
          </a:p>
        </p:txBody>
      </p:sp>
      <p:sp>
        <p:nvSpPr>
          <p:cNvPr id="3" name="Content Placeholder 2"/>
          <p:cNvSpPr>
            <a:spLocks noGrp="1"/>
          </p:cNvSpPr>
          <p:nvPr>
            <p:ph sz="half" idx="1"/>
          </p:nvPr>
        </p:nvSpPr>
        <p:spPr>
          <a:xfrm>
            <a:off x="607484" y="1604433"/>
            <a:ext cx="7973179" cy="4567767"/>
          </a:xfrm>
        </p:spPr>
        <p:txBody>
          <a:bodyPr/>
          <a:lstStyle/>
          <a:p>
            <a:r>
              <a:rPr lang="en-US" dirty="0"/>
              <a:t>Attach </a:t>
            </a:r>
            <a:r>
              <a:rPr lang="en-US" dirty="0" smtClean="0"/>
              <a:t>Chassis Top Plate </a:t>
            </a:r>
            <a:r>
              <a:rPr lang="en-US" dirty="0" smtClean="0"/>
              <a:t>Assembly to </a:t>
            </a:r>
            <a:r>
              <a:rPr lang="en-US" dirty="0" smtClean="0"/>
              <a:t>Chassis Bottom Plate </a:t>
            </a:r>
            <a:r>
              <a:rPr lang="en-US" dirty="0" smtClean="0"/>
              <a:t>Assembly</a:t>
            </a:r>
            <a:endParaRPr lang="en-US" dirty="0"/>
          </a:p>
          <a:p>
            <a:r>
              <a:rPr lang="en-US" dirty="0"/>
              <a:t>Line up the </a:t>
            </a:r>
            <a:r>
              <a:rPr lang="en-US" dirty="0" smtClean="0"/>
              <a:t>Chassis </a:t>
            </a:r>
            <a:r>
              <a:rPr lang="en-US" dirty="0" smtClean="0"/>
              <a:t>Top Plate </a:t>
            </a:r>
            <a:r>
              <a:rPr lang="en-US" dirty="0"/>
              <a:t>on top of all the struts, and carefully snap the </a:t>
            </a:r>
            <a:r>
              <a:rPr lang="en-US" dirty="0" smtClean="0"/>
              <a:t>Chassis Top Plate </a:t>
            </a:r>
            <a:r>
              <a:rPr lang="en-US" dirty="0"/>
              <a:t>assembly onto the side struts and motor mounts. Press </a:t>
            </a:r>
            <a:r>
              <a:rPr lang="en-US" dirty="0" smtClean="0"/>
              <a:t>carefully and firmly </a:t>
            </a:r>
            <a:r>
              <a:rPr lang="en-US" dirty="0"/>
              <a:t>above each side </a:t>
            </a:r>
            <a:r>
              <a:rPr lang="en-US" dirty="0" smtClean="0"/>
              <a:t>strut and motor mount </a:t>
            </a:r>
            <a:r>
              <a:rPr lang="en-US" dirty="0"/>
              <a:t>until they each snap into </a:t>
            </a:r>
            <a:r>
              <a:rPr lang="en-US" dirty="0" smtClean="0"/>
              <a:t>place</a:t>
            </a:r>
            <a:r>
              <a:rPr lang="en-US" dirty="0"/>
              <a:t> </a:t>
            </a:r>
            <a:r>
              <a:rPr lang="en-US" dirty="0" smtClean="0"/>
              <a:t>in the top chassis plate.</a:t>
            </a:r>
            <a:endParaRPr lang="en-US" dirty="0"/>
          </a:p>
        </p:txBody>
      </p:sp>
      <p:sp>
        <p:nvSpPr>
          <p:cNvPr id="4" name="Content Placeholder 3"/>
          <p:cNvSpPr>
            <a:spLocks noGrp="1"/>
          </p:cNvSpPr>
          <p:nvPr>
            <p:ph sz="half" idx="13"/>
          </p:nvPr>
        </p:nvSpPr>
        <p:spPr>
          <a:xfrm>
            <a:off x="8768443" y="1604433"/>
            <a:ext cx="2809726" cy="4567767"/>
          </a:xfrm>
        </p:spPr>
        <p:txBody>
          <a:bodyPr/>
          <a:lstStyle/>
          <a:p>
            <a:r>
              <a:rPr lang="en-US" dirty="0" smtClean="0"/>
              <a:t>1x </a:t>
            </a:r>
            <a:r>
              <a:rPr lang="en-US" dirty="0" smtClean="0"/>
              <a:t>Chassis Bottom Assembly</a:t>
            </a:r>
            <a:endParaRPr lang="en-US" dirty="0" smtClean="0"/>
          </a:p>
          <a:p>
            <a:endParaRPr lang="en-US" dirty="0" smtClean="0"/>
          </a:p>
          <a:p>
            <a:endParaRPr lang="en-US" dirty="0"/>
          </a:p>
          <a:p>
            <a:endParaRPr lang="en-US" dirty="0"/>
          </a:p>
          <a:p>
            <a:r>
              <a:rPr lang="en-US" dirty="0" smtClean="0"/>
              <a:t>1x </a:t>
            </a:r>
            <a:r>
              <a:rPr lang="en-US" dirty="0" smtClean="0"/>
              <a:t>Chassis Top Assembly</a:t>
            </a:r>
            <a:endParaRPr lang="en-US" dirty="0"/>
          </a:p>
        </p:txBody>
      </p:sp>
      <p:sp>
        <p:nvSpPr>
          <p:cNvPr id="5" name="Title 4"/>
          <p:cNvSpPr>
            <a:spLocks noGrp="1"/>
          </p:cNvSpPr>
          <p:nvPr>
            <p:ph type="title"/>
          </p:nvPr>
        </p:nvSpPr>
        <p:spPr/>
        <p:txBody>
          <a:bodyPr/>
          <a:lstStyle/>
          <a:p>
            <a:r>
              <a:rPr lang="en-US" dirty="0" smtClean="0"/>
              <a:t>Complete the Chassis (</a:t>
            </a:r>
            <a:r>
              <a:rPr lang="en-US" dirty="0" err="1" smtClean="0"/>
              <a:t>cont</a:t>
            </a:r>
            <a:r>
              <a:rPr lang="en-US" dirty="0" smtClean="0"/>
              <a:t>)</a:t>
            </a:r>
            <a:endParaRPr lang="en-US" dirty="0"/>
          </a:p>
        </p:txBody>
      </p:sp>
    </p:spTree>
    <p:extLst>
      <p:ext uri="{BB962C8B-B14F-4D97-AF65-F5344CB8AC3E}">
        <p14:creationId xmlns:p14="http://schemas.microsoft.com/office/powerpoint/2010/main" val="3265192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Mainboard</a:t>
            </a:r>
          </a:p>
          <a:p>
            <a:r>
              <a:rPr lang="en-US" sz="2000" dirty="0"/>
              <a:t>The Arduino 101 Mainboard </a:t>
            </a:r>
            <a:r>
              <a:rPr lang="en-US" sz="2000" dirty="0" smtClean="0"/>
              <a:t>(A) </a:t>
            </a:r>
            <a:r>
              <a:rPr lang="en-US" sz="2000" dirty="0"/>
              <a:t>snaps into the notches on the Mainboard Mounts </a:t>
            </a:r>
            <a:r>
              <a:rPr lang="en-US" sz="2000" dirty="0" smtClean="0"/>
              <a:t>(K) </a:t>
            </a:r>
            <a:r>
              <a:rPr lang="en-US" sz="2000" dirty="0"/>
              <a:t>it will not be down to the lowest notch. Make sure the power jack is facing the left side of the robot (the Mainboard mounts should be closest to you). Push gently and evenly until it snaps into place. </a:t>
            </a:r>
          </a:p>
          <a:p>
            <a:r>
              <a:rPr lang="en-US" sz="2000" dirty="0"/>
              <a:t>NOTE: While applying downward pressure to the board, gently expand one of the mount legs, and repeat on the other until the mainboard is securely held in the Mainboard Mounts (the Mainboard should not move in the mounts</a:t>
            </a:r>
            <a:r>
              <a:rPr lang="en-US" sz="2000" dirty="0" smtClean="0"/>
              <a:t>).</a:t>
            </a:r>
            <a:endParaRPr lang="en-US" sz="2000" dirty="0"/>
          </a:p>
        </p:txBody>
      </p:sp>
      <p:sp>
        <p:nvSpPr>
          <p:cNvPr id="4" name="Content Placeholder 3"/>
          <p:cNvSpPr>
            <a:spLocks noGrp="1"/>
          </p:cNvSpPr>
          <p:nvPr>
            <p:ph sz="half" idx="13"/>
          </p:nvPr>
        </p:nvSpPr>
        <p:spPr>
          <a:xfrm>
            <a:off x="8637811" y="1604433"/>
            <a:ext cx="2940357" cy="4567767"/>
          </a:xfrm>
        </p:spPr>
        <p:txBody>
          <a:bodyPr/>
          <a:lstStyle/>
          <a:p>
            <a:r>
              <a:rPr lang="en-US" dirty="0"/>
              <a:t>1x </a:t>
            </a:r>
            <a:r>
              <a:rPr lang="en-US" dirty="0" smtClean="0"/>
              <a:t>Arduino </a:t>
            </a:r>
            <a:r>
              <a:rPr lang="en-US" dirty="0" smtClean="0"/>
              <a:t>101 (A)</a:t>
            </a:r>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smtClean="0"/>
              <a:t>Mainboard</a:t>
            </a:r>
            <a:endParaRPr lang="en-US" dirty="0"/>
          </a:p>
        </p:txBody>
      </p:sp>
      <p:pic>
        <p:nvPicPr>
          <p:cNvPr id="22530" name="Picture 2" descr="20160226_15520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889" r="15410"/>
          <a:stretch/>
        </p:blipFill>
        <p:spPr bwMode="auto">
          <a:xfrm>
            <a:off x="4506685" y="4457430"/>
            <a:ext cx="2279447" cy="211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3">
            <a:extLst>
              <a:ext uri="{28A0092B-C50C-407E-A947-70E740481C1C}">
                <a14:useLocalDpi xmlns:a14="http://schemas.microsoft.com/office/drawing/2010/main"/>
              </a:ext>
            </a:extLst>
          </a:blip>
          <a:stretch>
            <a:fillRect/>
          </a:stretch>
        </p:blipFill>
        <p:spPr>
          <a:xfrm>
            <a:off x="8637811" y="2212705"/>
            <a:ext cx="2432685" cy="2244725"/>
          </a:xfrm>
          <a:prstGeom prst="rect">
            <a:avLst/>
          </a:prstGeom>
        </p:spPr>
      </p:pic>
    </p:spTree>
    <p:extLst>
      <p:ext uri="{BB962C8B-B14F-4D97-AF65-F5344CB8AC3E}">
        <p14:creationId xmlns:p14="http://schemas.microsoft.com/office/powerpoint/2010/main" val="11149792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3" name="Content Placeholder 2"/>
          <p:cNvSpPr>
            <a:spLocks noGrp="1"/>
          </p:cNvSpPr>
          <p:nvPr>
            <p:ph sz="half" idx="1"/>
          </p:nvPr>
        </p:nvSpPr>
        <p:spPr>
          <a:xfrm>
            <a:off x="607485" y="1273629"/>
            <a:ext cx="7883372" cy="4898571"/>
          </a:xfrm>
        </p:spPr>
        <p:txBody>
          <a:bodyPr>
            <a:normAutofit/>
          </a:bodyPr>
          <a:lstStyle/>
          <a:p>
            <a:r>
              <a:rPr lang="en-US" sz="2000" dirty="0"/>
              <a:t>Add the </a:t>
            </a:r>
            <a:r>
              <a:rPr lang="en-US" sz="2000" dirty="0" smtClean="0"/>
              <a:t>Shield</a:t>
            </a:r>
            <a:endParaRPr lang="en-US" sz="2000" dirty="0"/>
          </a:p>
          <a:p>
            <a:r>
              <a:rPr lang="en-US" sz="2000" dirty="0" smtClean="0"/>
              <a:t>Attach the </a:t>
            </a:r>
            <a:r>
              <a:rPr lang="en-US" sz="2000" dirty="0" err="1" smtClean="0"/>
              <a:t>Ardumoto</a:t>
            </a:r>
            <a:r>
              <a:rPr lang="en-US" sz="2000" dirty="0" smtClean="0"/>
              <a:t> </a:t>
            </a:r>
            <a:r>
              <a:rPr lang="en-US" sz="2000" dirty="0" smtClean="0"/>
              <a:t>Shield (B) </a:t>
            </a:r>
            <a:r>
              <a:rPr lang="en-US" sz="2000" dirty="0" smtClean="0"/>
              <a:t>to the Arduino </a:t>
            </a:r>
            <a:r>
              <a:rPr lang="en-US" sz="2000" dirty="0" smtClean="0"/>
              <a:t>101 (A).</a:t>
            </a:r>
            <a:endParaRPr lang="en-US" sz="2000" dirty="0" smtClean="0"/>
          </a:p>
          <a:p>
            <a:r>
              <a:rPr lang="en-US" sz="2000" dirty="0" smtClean="0"/>
              <a:t>Align all of the pins from the shield to the header of the Arduino 101 and gently press the shield onto the mainboard.</a:t>
            </a:r>
            <a:endParaRPr lang="en-US" sz="2000" dirty="0"/>
          </a:p>
        </p:txBody>
      </p:sp>
      <p:sp>
        <p:nvSpPr>
          <p:cNvPr id="4" name="Content Placeholder 3"/>
          <p:cNvSpPr>
            <a:spLocks noGrp="1"/>
          </p:cNvSpPr>
          <p:nvPr>
            <p:ph sz="half" idx="13"/>
          </p:nvPr>
        </p:nvSpPr>
        <p:spPr>
          <a:xfrm>
            <a:off x="8637811" y="1604433"/>
            <a:ext cx="3259117" cy="4567767"/>
          </a:xfrm>
        </p:spPr>
        <p:txBody>
          <a:bodyPr/>
          <a:lstStyle/>
          <a:p>
            <a:r>
              <a:rPr lang="en-US" dirty="0" smtClean="0"/>
              <a:t>1x </a:t>
            </a:r>
            <a:r>
              <a:rPr lang="en-US" dirty="0" err="1"/>
              <a:t>Ardumoto</a:t>
            </a:r>
            <a:r>
              <a:rPr lang="en-US" dirty="0"/>
              <a:t> </a:t>
            </a:r>
            <a:r>
              <a:rPr lang="en-US" dirty="0" smtClean="0"/>
              <a:t>Shield (B)</a:t>
            </a:r>
            <a:endParaRPr lang="en-US" dirty="0"/>
          </a:p>
        </p:txBody>
      </p:sp>
      <p:sp>
        <p:nvSpPr>
          <p:cNvPr id="5" name="Title 4"/>
          <p:cNvSpPr>
            <a:spLocks noGrp="1"/>
          </p:cNvSpPr>
          <p:nvPr>
            <p:ph type="title"/>
          </p:nvPr>
        </p:nvSpPr>
        <p:spPr/>
        <p:txBody>
          <a:bodyPr/>
          <a:lstStyle/>
          <a:p>
            <a:r>
              <a:rPr lang="en-US" dirty="0" smtClean="0"/>
              <a:t>Shield</a:t>
            </a:r>
            <a:endParaRPr lang="en-US" dirty="0"/>
          </a:p>
        </p:txBody>
      </p:sp>
      <p:pic>
        <p:nvPicPr>
          <p:cNvPr id="7" name="Content Placeholder 7"/>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p:blipFill>
        <p:spPr>
          <a:xfrm>
            <a:off x="8637811" y="2091848"/>
            <a:ext cx="2011680" cy="1779270"/>
          </a:xfrm>
          <a:prstGeom prst="rect">
            <a:avLst/>
          </a:prstGeom>
        </p:spPr>
      </p:pic>
    </p:spTree>
    <p:extLst>
      <p:ext uri="{BB962C8B-B14F-4D97-AF65-F5344CB8AC3E}">
        <p14:creationId xmlns:p14="http://schemas.microsoft.com/office/powerpoint/2010/main" val="3129876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Motors</a:t>
            </a:r>
            <a:endParaRPr lang="en-US" dirty="0"/>
          </a:p>
        </p:txBody>
      </p:sp>
      <p:sp>
        <p:nvSpPr>
          <p:cNvPr id="3" name="Content Placeholder 2"/>
          <p:cNvSpPr>
            <a:spLocks noGrp="1"/>
          </p:cNvSpPr>
          <p:nvPr>
            <p:ph sz="quarter" idx="13"/>
          </p:nvPr>
        </p:nvSpPr>
        <p:spPr>
          <a:xfrm>
            <a:off x="558305" y="1086351"/>
            <a:ext cx="9312124" cy="551071"/>
          </a:xfrm>
          <a:solidFill>
            <a:schemeClr val="bg1"/>
          </a:solidFill>
        </p:spPr>
        <p:txBody>
          <a:bodyPr>
            <a:normAutofit/>
          </a:bodyPr>
          <a:lstStyle/>
          <a:p>
            <a:r>
              <a:rPr lang="en-US" dirty="0" smtClean="0">
                <a:latin typeface="Intel Clear" panose="020B0604020203020204" pitchFamily="34" charset="0"/>
                <a:ea typeface="Intel Clear" panose="020B0604020203020204" pitchFamily="34" charset="0"/>
              </a:rPr>
              <a:t>Motor connection </a:t>
            </a:r>
            <a:r>
              <a:rPr lang="en-US" dirty="0" smtClean="0">
                <a:latin typeface="Intel Clear" panose="020B0604020203020204" pitchFamily="34" charset="0"/>
                <a:ea typeface="Intel Clear" panose="020B0604020203020204" pitchFamily="34" charset="0"/>
              </a:rPr>
              <a:t>to Arduino </a:t>
            </a:r>
            <a:r>
              <a:rPr lang="en-US" dirty="0" smtClean="0">
                <a:latin typeface="Intel Clear" panose="020B0604020203020204" pitchFamily="34" charset="0"/>
                <a:ea typeface="Intel Clear" panose="020B0604020203020204" pitchFamily="34" charset="0"/>
              </a:rPr>
              <a:t>101</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222479030"/>
              </p:ext>
            </p:extLst>
          </p:nvPr>
        </p:nvGraphicFramePr>
        <p:xfrm>
          <a:off x="607484" y="4442766"/>
          <a:ext cx="5687180" cy="1742886"/>
        </p:xfrm>
        <a:graphic>
          <a:graphicData uri="http://schemas.openxmlformats.org/drawingml/2006/table">
            <a:tbl>
              <a:tblPr firstRow="1" firstCol="1" bandRow="1"/>
              <a:tblGrid>
                <a:gridCol w="2622099"/>
                <a:gridCol w="3065081"/>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a:effectLst/>
                          <a:latin typeface="Intel Clear" panose="020B0604020203020204" pitchFamily="34" charset="0"/>
                          <a:ea typeface="Intel Clear" panose="020B0604020203020204" pitchFamily="34" charset="0"/>
                          <a:cs typeface="Intel Clear" panose="020B0604020203020204" pitchFamily="34" charset="0"/>
                        </a:rPr>
                        <a:t>Right Motor Jumper Wires</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B3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RIGHT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B4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441368660"/>
              </p:ext>
            </p:extLst>
          </p:nvPr>
        </p:nvGraphicFramePr>
        <p:xfrm>
          <a:off x="6340499" y="1801015"/>
          <a:ext cx="5330570" cy="2501138"/>
        </p:xfrm>
        <a:graphic>
          <a:graphicData uri="http://schemas.openxmlformats.org/drawingml/2006/table">
            <a:tbl>
              <a:tblPr firstRow="1" firstCol="1" bandRow="1"/>
              <a:tblGrid>
                <a:gridCol w="2258752"/>
                <a:gridCol w="1692613"/>
                <a:gridCol w="1379205"/>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Left Wheel Encoder</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2</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4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06891272"/>
              </p:ext>
            </p:extLst>
          </p:nvPr>
        </p:nvGraphicFramePr>
        <p:xfrm>
          <a:off x="6340499" y="4442766"/>
          <a:ext cx="5330571" cy="2305558"/>
        </p:xfrm>
        <a:graphic>
          <a:graphicData uri="http://schemas.openxmlformats.org/drawingml/2006/table">
            <a:tbl>
              <a:tblPr firstRow="1" firstCol="1" bandRow="1"/>
              <a:tblGrid>
                <a:gridCol w="2249024"/>
                <a:gridCol w="1692613"/>
                <a:gridCol w="1388934"/>
              </a:tblGrid>
              <a:tr h="0">
                <a:tc>
                  <a:txBody>
                    <a:bodyPr/>
                    <a:lstStyle/>
                    <a:p>
                      <a:pPr marL="0" marR="0" algn="ctr">
                        <a:lnSpc>
                          <a:spcPct val="107000"/>
                        </a:lnSpc>
                        <a:spcBef>
                          <a:spcPts val="0"/>
                        </a:spcBef>
                        <a:spcAft>
                          <a:spcPts val="1500"/>
                        </a:spcAft>
                      </a:pPr>
                      <a:r>
                        <a:rPr lang="en-US" sz="14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4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b="1" dirty="0" smtClean="0">
                          <a:effectLst/>
                          <a:latin typeface="Intel Clear" panose="020B0604020203020204" pitchFamily="34" charset="0"/>
                          <a:ea typeface="Intel Clear" panose="020B0604020203020204" pitchFamily="34" charset="0"/>
                          <a:cs typeface="Intel Clear" panose="020B0604020203020204" pitchFamily="34" charset="0"/>
                        </a:rPr>
                        <a:t>Right Wheel Encoder</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Digital 8</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OUT (white)</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4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5V (Red)</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4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2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400" dirty="0" smtClean="0">
                          <a:effectLst/>
                          <a:latin typeface="Intel Clear" panose="020B0604020203020204" pitchFamily="34" charset="0"/>
                          <a:ea typeface="Intel Clear" panose="020B0604020203020204" pitchFamily="34" charset="0"/>
                          <a:cs typeface="Intel Clear" panose="020B0604020203020204" pitchFamily="34" charset="0"/>
                        </a:rPr>
                        <a:t>GND (Black)</a:t>
                      </a:r>
                      <a:endParaRPr lang="en-US" sz="12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2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2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endParaRPr lang="en-US" sz="11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4" name="Rectangle 2"/>
          <p:cNvSpPr>
            <a:spLocks noChangeArrowheads="1"/>
          </p:cNvSpPr>
          <p:nvPr/>
        </p:nvSpPr>
        <p:spPr bwMode="auto">
          <a:xfrm>
            <a:off x="607482" y="1405294"/>
            <a:ext cx="1065714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Left Motor and Left Wheel Encoder</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Right </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Motor and Right Wheel Encoder</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p:txBody>
      </p:sp>
      <p:graphicFrame>
        <p:nvGraphicFramePr>
          <p:cNvPr id="15" name="Content Placeholder 3"/>
          <p:cNvGraphicFramePr>
            <a:graphicFrameLocks/>
          </p:cNvGraphicFramePr>
          <p:nvPr>
            <p:extLst>
              <p:ext uri="{D42A27DB-BD31-4B8C-83A1-F6EECF244321}">
                <p14:modId xmlns:p14="http://schemas.microsoft.com/office/powerpoint/2010/main" val="1015786647"/>
              </p:ext>
            </p:extLst>
          </p:nvPr>
        </p:nvGraphicFramePr>
        <p:xfrm>
          <a:off x="607482" y="1790670"/>
          <a:ext cx="5725224" cy="1761808"/>
        </p:xfrm>
        <a:graphic>
          <a:graphicData uri="http://schemas.openxmlformats.org/drawingml/2006/table">
            <a:tbl>
              <a:tblPr firstRow="1" firstCol="1" bandRow="1"/>
              <a:tblGrid>
                <a:gridCol w="2554007"/>
                <a:gridCol w="3171217"/>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Left Motor 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A2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RED</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LEFT MOTOR -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A1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Soldered on Motor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Jumper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Wire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spTree>
    <p:extLst>
      <p:ext uri="{BB962C8B-B14F-4D97-AF65-F5344CB8AC3E}">
        <p14:creationId xmlns:p14="http://schemas.microsoft.com/office/powerpoint/2010/main" val="728736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Motors</a:t>
            </a:r>
            <a:r>
              <a:rPr lang="en-US" dirty="0" smtClean="0"/>
              <a:t> </a:t>
            </a:r>
            <a:r>
              <a:rPr lang="en-US" dirty="0" smtClean="0"/>
              <a:t>(cont.)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a:t>
            </a:r>
            <a:r>
              <a:rPr lang="en-US" dirty="0" smtClean="0"/>
              <a:t>PC </a:t>
            </a:r>
            <a:r>
              <a:rPr lang="en-US" dirty="0" smtClean="0"/>
              <a:t>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r>
              <a:rPr lang="en-GB" b="1" dirty="0" smtClean="0">
                <a:ea typeface="Segoe UI" panose="020B0502040204020203" pitchFamily="34" charset="0"/>
                <a:cs typeface="Segoe UI" panose="020B0502040204020203" pitchFamily="34" charset="0"/>
              </a:rPr>
              <a:t>Examples </a:t>
            </a:r>
            <a:r>
              <a:rPr lang="en-GB" b="1" dirty="0" smtClean="0">
                <a:ea typeface="Segoe UI" panose="020B0502040204020203" pitchFamily="34" charset="0"/>
                <a:cs typeface="Segoe UI" panose="020B0502040204020203" pitchFamily="34" charset="0"/>
              </a:rPr>
              <a:t>-&gt;</a:t>
            </a:r>
            <a:r>
              <a:rPr lang="en-GB" b="1" dirty="0" err="1" smtClean="0">
                <a:ea typeface="Segoe UI" panose="020B0502040204020203" pitchFamily="34" charset="0"/>
                <a:cs typeface="Segoe UI" panose="020B0502040204020203" pitchFamily="34" charset="0"/>
              </a:rPr>
              <a:t>Motor</a:t>
            </a:r>
            <a:r>
              <a:rPr lang="en-GB" b="1" dirty="0" err="1" smtClean="0">
                <a:ea typeface="Segoe UI" panose="020B0502040204020203" pitchFamily="34" charset="0"/>
                <a:cs typeface="Segoe UI" panose="020B0502040204020203" pitchFamily="34" charset="0"/>
              </a:rPr>
              <a:t>Test</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motors will run a test pattern</a:t>
            </a:r>
            <a:endParaRPr lang="en-GB" dirty="0" smtClean="0">
              <a:ea typeface="Segoe UI" panose="020B0502040204020203" pitchFamily="34" charset="0"/>
              <a:cs typeface="Segoe UI" panose="020B0502040204020203" pitchFamily="34" charset="0"/>
            </a:endParaRPr>
          </a:p>
          <a:p>
            <a:r>
              <a:rPr lang="en-GB" dirty="0" smtClean="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Forward, Right, Left and Backward</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Tree>
    <p:extLst>
      <p:ext uri="{BB962C8B-B14F-4D97-AF65-F5344CB8AC3E}">
        <p14:creationId xmlns:p14="http://schemas.microsoft.com/office/powerpoint/2010/main" val="304693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Intermediate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9479836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lights and </a:t>
            </a:r>
            <a:r>
              <a:rPr lang="en-US" dirty="0" smtClean="0"/>
              <a:t>sound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smtClean="0"/>
              <a:t>RGB LEDs and cable</a:t>
            </a:r>
          </a:p>
          <a:p>
            <a:pPr lvl="2"/>
            <a:r>
              <a:rPr lang="en-US" dirty="0" smtClean="0"/>
              <a:t>Completed Chassis</a:t>
            </a:r>
          </a:p>
          <a:p>
            <a:pPr marL="457189" lvl="2" indent="0">
              <a:buNone/>
            </a:pPr>
            <a:r>
              <a:rPr lang="en-US" dirty="0" smtClean="0"/>
              <a:t>		Piezo Buzzer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26</a:t>
            </a:fld>
            <a:endParaRPr lang="en-US" dirty="0">
              <a:solidFill>
                <a:prstClr val="white"/>
              </a:solidFill>
            </a:endParaRPr>
          </a:p>
        </p:txBody>
      </p:sp>
    </p:spTree>
    <p:extLst>
      <p:ext uri="{BB962C8B-B14F-4D97-AF65-F5344CB8AC3E}">
        <p14:creationId xmlns:p14="http://schemas.microsoft.com/office/powerpoint/2010/main" val="23281031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3"/>
          </p:nvPr>
        </p:nvSpPr>
        <p:spPr>
          <a:xfrm>
            <a:off x="8853055" y="1604433"/>
            <a:ext cx="2725114" cy="4567767"/>
          </a:xfrm>
        </p:spPr>
        <p:txBody>
          <a:bodyPr/>
          <a:lstStyle/>
          <a:p>
            <a:r>
              <a:rPr lang="en-US" dirty="0" smtClean="0"/>
              <a:t>4x LED Mounts </a:t>
            </a:r>
            <a:r>
              <a:rPr lang="en-US" dirty="0" smtClean="0"/>
              <a:t>(N)</a:t>
            </a:r>
            <a:endParaRPr lang="en-US" dirty="0" smtClean="0"/>
          </a:p>
          <a:p>
            <a:endParaRPr lang="en-US" dirty="0"/>
          </a:p>
          <a:p>
            <a:r>
              <a:rPr lang="en-US" dirty="0" smtClean="0"/>
              <a:t>4x RGB </a:t>
            </a:r>
            <a:r>
              <a:rPr lang="en-US" dirty="0" smtClean="0"/>
              <a:t>LED(M)</a:t>
            </a:r>
            <a:endParaRPr lang="en-US" dirty="0" smtClean="0"/>
          </a:p>
          <a:p>
            <a:endParaRPr lang="en-US" dirty="0" smtClean="0"/>
          </a:p>
          <a:p>
            <a:endParaRPr lang="en-US" dirty="0"/>
          </a:p>
          <a:p>
            <a:r>
              <a:rPr lang="en-US" dirty="0" smtClean="0"/>
              <a:t>1x LED Cable </a:t>
            </a:r>
            <a:r>
              <a:rPr lang="en-US" dirty="0" smtClean="0"/>
              <a:t>(O)</a:t>
            </a:r>
            <a:endParaRPr lang="en-US" dirty="0" smtClean="0"/>
          </a:p>
          <a:p>
            <a:endParaRPr lang="en-US" dirty="0"/>
          </a:p>
        </p:txBody>
      </p:sp>
      <p:sp>
        <p:nvSpPr>
          <p:cNvPr id="4" name="Title 3"/>
          <p:cNvSpPr>
            <a:spLocks noGrp="1"/>
          </p:cNvSpPr>
          <p:nvPr>
            <p:ph type="title"/>
          </p:nvPr>
        </p:nvSpPr>
        <p:spPr/>
        <p:txBody>
          <a:bodyPr/>
          <a:lstStyle/>
          <a:p>
            <a:r>
              <a:rPr lang="en-US" dirty="0" smtClean="0"/>
              <a:t>Addressable RGB LEDs and Cable</a:t>
            </a:r>
            <a:endParaRPr lang="en-US" dirty="0"/>
          </a:p>
        </p:txBody>
      </p:sp>
      <p:pic>
        <p:nvPicPr>
          <p:cNvPr id="13" name="Picture 12"/>
          <p:cNvPicPr/>
          <p:nvPr/>
        </p:nvPicPr>
        <p:blipFill>
          <a:blip r:embed="rId3"/>
          <a:stretch>
            <a:fillRect/>
          </a:stretch>
        </p:blipFill>
        <p:spPr>
          <a:xfrm>
            <a:off x="8904817" y="1981836"/>
            <a:ext cx="1061951" cy="777990"/>
          </a:xfrm>
          <a:prstGeom prst="rect">
            <a:avLst/>
          </a:prstGeom>
        </p:spPr>
      </p:pic>
      <p:sp>
        <p:nvSpPr>
          <p:cNvPr id="14" name="Content Placeholder 13"/>
          <p:cNvSpPr>
            <a:spLocks noGrp="1"/>
          </p:cNvSpPr>
          <p:nvPr>
            <p:ph sz="half" idx="1"/>
          </p:nvPr>
        </p:nvSpPr>
        <p:spPr>
          <a:xfrm>
            <a:off x="612775" y="1172171"/>
            <a:ext cx="8173778" cy="5303444"/>
          </a:xfrm>
        </p:spPr>
        <p:txBody>
          <a:bodyPr>
            <a:normAutofit/>
          </a:bodyPr>
          <a:lstStyle/>
          <a:p>
            <a:r>
              <a:rPr lang="en-US" dirty="0" smtClean="0"/>
              <a:t>Insert </a:t>
            </a:r>
            <a:r>
              <a:rPr lang="en-US" dirty="0"/>
              <a:t>the RGB </a:t>
            </a:r>
            <a:r>
              <a:rPr lang="en-US" dirty="0" smtClean="0"/>
              <a:t>LED(M) </a:t>
            </a:r>
            <a:r>
              <a:rPr lang="en-US" dirty="0"/>
              <a:t>into the LED </a:t>
            </a:r>
            <a:r>
              <a:rPr lang="en-US" dirty="0" smtClean="0"/>
              <a:t>Mount (N)</a:t>
            </a:r>
            <a:endParaRPr lang="en-US" dirty="0" smtClean="0"/>
          </a:p>
          <a:p>
            <a:endParaRPr lang="en-US" sz="2900" dirty="0"/>
          </a:p>
          <a:p>
            <a:r>
              <a:rPr lang="en-US" dirty="0" smtClean="0"/>
              <a:t>Install </a:t>
            </a:r>
            <a:r>
              <a:rPr lang="en-US" dirty="0"/>
              <a:t>the LEDs into the cable connectors, so that the LONGEST lead </a:t>
            </a:r>
            <a:r>
              <a:rPr lang="en-US" dirty="0" smtClean="0"/>
              <a:t>of the LED is </a:t>
            </a:r>
            <a:r>
              <a:rPr lang="en-US" dirty="0"/>
              <a:t>inserted into the Black box on the </a:t>
            </a:r>
            <a:r>
              <a:rPr lang="en-US" dirty="0" smtClean="0"/>
              <a:t>cable connector.</a:t>
            </a:r>
          </a:p>
          <a:p>
            <a:pPr lvl="1"/>
            <a:r>
              <a:rPr lang="en-US" sz="1800" dirty="0" smtClean="0"/>
              <a:t>Do </a:t>
            </a:r>
            <a:r>
              <a:rPr lang="en-US" sz="1800" dirty="0"/>
              <a:t>NOT put an LED into the connector on the short end of the </a:t>
            </a:r>
            <a:r>
              <a:rPr lang="en-US" sz="1800" dirty="0" smtClean="0"/>
              <a:t>cable</a:t>
            </a:r>
          </a:p>
          <a:p>
            <a:pPr lvl="1"/>
            <a:r>
              <a:rPr lang="en-US" sz="1800" dirty="0"/>
              <a:t>NOTE: </a:t>
            </a:r>
            <a:r>
              <a:rPr lang="en-US" sz="1800" dirty="0" smtClean="0"/>
              <a:t>Fanning </a:t>
            </a:r>
            <a:r>
              <a:rPr lang="en-US" sz="1800" dirty="0"/>
              <a:t>out the leads slightly make insertion into the connector </a:t>
            </a:r>
            <a:r>
              <a:rPr lang="en-US" sz="1800" dirty="0" smtClean="0"/>
              <a:t>easier</a:t>
            </a:r>
          </a:p>
          <a:p>
            <a:pPr lvl="1"/>
            <a:r>
              <a:rPr lang="en-US" sz="1800" dirty="0" smtClean="0"/>
              <a:t>The leads will not go entirely into the connector</a:t>
            </a:r>
            <a:endParaRPr lang="en-US" sz="1800" dirty="0"/>
          </a:p>
          <a:p>
            <a:pPr marL="0" lvl="1" indent="0">
              <a:buNone/>
            </a:pPr>
            <a:endParaRPr lang="en-US" dirty="0" smtClean="0"/>
          </a:p>
          <a:p>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32295" t="27757" r="44591" b="43637"/>
          <a:stretch/>
        </p:blipFill>
        <p:spPr>
          <a:xfrm rot="5400000">
            <a:off x="793312" y="1668481"/>
            <a:ext cx="814571" cy="567077"/>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45940" t="34341" r="33696" b="32905"/>
          <a:stretch/>
        </p:blipFill>
        <p:spPr>
          <a:xfrm rot="5400000">
            <a:off x="850558" y="5282145"/>
            <a:ext cx="1396536" cy="1263534"/>
          </a:xfrm>
          <a:prstGeom prst="rect">
            <a:avLst/>
          </a:prstGeom>
        </p:spPr>
      </p:pic>
      <p:grpSp>
        <p:nvGrpSpPr>
          <p:cNvPr id="23" name="Group 22"/>
          <p:cNvGrpSpPr/>
          <p:nvPr/>
        </p:nvGrpSpPr>
        <p:grpSpPr>
          <a:xfrm>
            <a:off x="2247095" y="5215644"/>
            <a:ext cx="2193154" cy="1396536"/>
            <a:chOff x="2247095" y="2802644"/>
            <a:chExt cx="2193154" cy="1396536"/>
          </a:xfrm>
        </p:grpSpPr>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9129" t="4450" r="13619" b="8098"/>
            <a:stretch/>
          </p:blipFill>
          <p:spPr>
            <a:xfrm>
              <a:off x="2247095" y="2802644"/>
              <a:ext cx="2193154" cy="1396536"/>
            </a:xfrm>
            <a:prstGeom prst="rect">
              <a:avLst/>
            </a:prstGeom>
          </p:spPr>
        </p:pic>
        <p:sp>
          <p:nvSpPr>
            <p:cNvPr id="22" name="&quot;No&quot; Symbol 21"/>
            <p:cNvSpPr/>
            <p:nvPr/>
          </p:nvSpPr>
          <p:spPr>
            <a:xfrm>
              <a:off x="4028718" y="3217024"/>
              <a:ext cx="349966" cy="324197"/>
            </a:xfrm>
            <a:prstGeom prst="noSmoking">
              <a:avLst>
                <a:gd name="adj" fmla="val 8546"/>
              </a:avLst>
            </a:prstGeom>
            <a:solidFill>
              <a:srgbClr val="FF0000"/>
            </a:solidFill>
            <a:ln>
              <a:solidFill>
                <a:srgbClr val="FFFF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l="34061" r="40606"/>
          <a:stretch/>
        </p:blipFill>
        <p:spPr>
          <a:xfrm rot="16200000">
            <a:off x="5356229" y="4370573"/>
            <a:ext cx="1392131" cy="3091083"/>
          </a:xfrm>
          <a:prstGeom prst="rect">
            <a:avLst/>
          </a:prstGeom>
        </p:spPr>
      </p:pic>
      <p:sp>
        <p:nvSpPr>
          <p:cNvPr id="25" name="Slide Number Placeholder 24"/>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pic>
        <p:nvPicPr>
          <p:cNvPr id="17" name="Picture 16" descr="Image result for Addressable RGB LED"/>
          <p:cNvPicPr/>
          <p:nvPr/>
        </p:nvPicPr>
        <p:blipFill>
          <a:blip r:embed="rId8">
            <a:extLst>
              <a:ext uri="{28A0092B-C50C-407E-A947-70E740481C1C}">
                <a14:useLocalDpi xmlns:a14="http://schemas.microsoft.com/office/drawing/2010/main"/>
              </a:ext>
            </a:extLst>
          </a:blip>
          <a:srcRect/>
          <a:stretch>
            <a:fillRect/>
          </a:stretch>
        </p:blipFill>
        <p:spPr bwMode="auto">
          <a:xfrm>
            <a:off x="8904817" y="3137228"/>
            <a:ext cx="1425957" cy="1240577"/>
          </a:xfrm>
          <a:prstGeom prst="rect">
            <a:avLst/>
          </a:prstGeom>
          <a:noFill/>
          <a:extLst/>
        </p:spPr>
      </p:pic>
      <p:graphicFrame>
        <p:nvGraphicFramePr>
          <p:cNvPr id="2" name="Object 1"/>
          <p:cNvGraphicFramePr>
            <a:graphicFrameLocks noChangeAspect="1"/>
          </p:cNvGraphicFramePr>
          <p:nvPr>
            <p:extLst>
              <p:ext uri="{D42A27DB-BD31-4B8C-83A1-F6EECF244321}">
                <p14:modId xmlns:p14="http://schemas.microsoft.com/office/powerpoint/2010/main" val="2758747166"/>
              </p:ext>
            </p:extLst>
          </p:nvPr>
        </p:nvGraphicFramePr>
        <p:xfrm>
          <a:off x="8827693" y="4902328"/>
          <a:ext cx="2711450" cy="1779587"/>
        </p:xfrm>
        <a:graphic>
          <a:graphicData uri="http://schemas.openxmlformats.org/presentationml/2006/ole">
            <mc:AlternateContent xmlns:mc="http://schemas.openxmlformats.org/markup-compatibility/2006">
              <mc:Choice xmlns:v="urn:schemas-microsoft-com:vml" Requires="v">
                <p:oleObj spid="_x0000_s7178" name="Bitmap Image" r:id="rId9" imgW="1996613" imgH="1310754" progId="Paint.Picture">
                  <p:embed/>
                </p:oleObj>
              </mc:Choice>
              <mc:Fallback>
                <p:oleObj name="Bitmap Image" r:id="rId9" imgW="1996613" imgH="1310754" progId="Paint.Picture">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7693" y="4902328"/>
                        <a:ext cx="2711450" cy="1779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351374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a:t>
            </a:r>
            <a:r>
              <a:rPr lang="en-US" dirty="0" smtClean="0"/>
              <a:t>Cable and LED Connection Table</a:t>
            </a:r>
            <a:endParaRPr lang="en-US" dirty="0"/>
          </a:p>
        </p:txBody>
      </p:sp>
      <p:sp>
        <p:nvSpPr>
          <p:cNvPr id="11" name="Rectangle 2"/>
          <p:cNvSpPr>
            <a:spLocks noChangeArrowheads="1"/>
          </p:cNvSpPr>
          <p:nvPr/>
        </p:nvSpPr>
        <p:spPr bwMode="auto">
          <a:xfrm>
            <a:off x="607481" y="1136313"/>
            <a:ext cx="1135173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LED Cable</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038151233"/>
              </p:ext>
            </p:extLst>
          </p:nvPr>
        </p:nvGraphicFramePr>
        <p:xfrm>
          <a:off x="2047176" y="1261175"/>
          <a:ext cx="8993716" cy="2436052"/>
        </p:xfrm>
        <a:graphic>
          <a:graphicData uri="http://schemas.openxmlformats.org/drawingml/2006/table">
            <a:tbl>
              <a:tblPr firstRow="1" firstCol="1" bandRow="1"/>
              <a:tblGrid>
                <a:gridCol w="2524823"/>
                <a:gridCol w="3466990"/>
                <a:gridCol w="3001903"/>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Jumper Cable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endParaRPr lang="en-US" sz="140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5V</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Jumper Cable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(Black Marked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cable and connector)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Jumper Cable - (any color)</a:t>
                      </a:r>
                      <a:endParaRPr lang="en-US" sz="14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2692013773"/>
              </p:ext>
            </p:extLst>
          </p:nvPr>
        </p:nvGraphicFramePr>
        <p:xfrm>
          <a:off x="2586568" y="3948268"/>
          <a:ext cx="8993716" cy="2849373"/>
        </p:xfrm>
        <a:graphic>
          <a:graphicData uri="http://schemas.openxmlformats.org/drawingml/2006/table">
            <a:tbl>
              <a:tblPr firstRow="1" firstCol="1" bandRow="1"/>
              <a:tblGrid>
                <a:gridCol w="2524824"/>
                <a:gridCol w="2344366"/>
                <a:gridCol w="4124526"/>
              </a:tblGrid>
              <a:tr h="0">
                <a:tc>
                  <a:txBody>
                    <a:bodyPr/>
                    <a:lstStyle/>
                    <a:p>
                      <a:pPr marL="0" marR="0" algn="ctr">
                        <a:lnSpc>
                          <a:spcPct val="107000"/>
                        </a:lnSpc>
                        <a:spcBef>
                          <a:spcPts val="0"/>
                        </a:spcBef>
                        <a:spcAft>
                          <a:spcPts val="1500"/>
                        </a:spcAft>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RGB LED leads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LED Cable Connector</a:t>
                      </a:r>
                      <a:endParaRPr lang="en-US" sz="1600" b="1"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600" b="1" dirty="0">
                          <a:effectLst/>
                          <a:latin typeface="Intel Clear" panose="020B0604020203020204" pitchFamily="34" charset="0"/>
                          <a:ea typeface="Intel Clear" panose="020B0604020203020204" pitchFamily="34" charset="0"/>
                          <a:cs typeface="Intel Clear" panose="020B0604020203020204" pitchFamily="34" charset="0"/>
                        </a:rPr>
                        <a:t>LED Cable</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out</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a:effectLst/>
                          <a:latin typeface="Intel Clear" panose="020B0604020203020204" pitchFamily="34" charset="0"/>
                          <a:ea typeface="Intel Clear" panose="020B0604020203020204" pitchFamily="34" charset="0"/>
                          <a:cs typeface="Intel Clear" panose="020B0604020203020204" pitchFamily="34" charset="0"/>
                        </a:rPr>
                      </a:br>
                      <a:r>
                        <a:rPr lang="en-US" sz="1600" dirty="0">
                          <a:effectLst/>
                          <a:latin typeface="Intel Clear" panose="020B0604020203020204" pitchFamily="34" charset="0"/>
                          <a:ea typeface="Intel Clear" panose="020B0604020203020204" pitchFamily="34" charset="0"/>
                          <a:cs typeface="Intel Clear" panose="020B0604020203020204" pitchFamily="34" charset="0"/>
                        </a:rPr>
                        <a:t>(Red wire of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LED Cable</a:t>
                      </a:r>
                      <a:r>
                        <a:rPr lang="en-US" sz="1600" dirty="0">
                          <a:effectLst/>
                          <a:latin typeface="Intel Clear" panose="020B0604020203020204" pitchFamily="34" charset="0"/>
                          <a:ea typeface="Intel Clear" panose="020B0604020203020204" pitchFamily="34" charset="0"/>
                          <a:cs typeface="Intel Clear" panose="020B0604020203020204" pitchFamily="34" charset="0"/>
                        </a:rPr>
                        <a:t>)</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Ground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Longest lead of LED</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Indicated with Black box</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(Black Marked wire of cable and connector)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V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600" kern="1200" dirty="0" smtClean="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Data in</a:t>
                      </a:r>
                      <a:endParaRPr lang="en-US" sz="1600"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b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b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(Red wire of LED Cable)</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28</a:t>
            </a:fld>
            <a:endParaRPr lang="en-US" dirty="0">
              <a:solidFill>
                <a:prstClr val="white"/>
              </a:solidFill>
            </a:endParaRPr>
          </a:p>
        </p:txBody>
      </p:sp>
    </p:spTree>
    <p:extLst>
      <p:ext uri="{BB962C8B-B14F-4D97-AF65-F5344CB8AC3E}">
        <p14:creationId xmlns:p14="http://schemas.microsoft.com/office/powerpoint/2010/main" val="30992841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0000" t="31517" r="30953" b="39912"/>
          <a:stretch/>
        </p:blipFill>
        <p:spPr>
          <a:xfrm rot="5400000">
            <a:off x="9908485" y="1811081"/>
            <a:ext cx="2588959" cy="143241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000" r="26190"/>
          <a:stretch/>
        </p:blipFill>
        <p:spPr>
          <a:xfrm rot="5400000">
            <a:off x="8556728" y="3346805"/>
            <a:ext cx="3574159" cy="3150729"/>
          </a:xfrm>
          <a:prstGeom prst="rect">
            <a:avLst/>
          </a:prstGeom>
        </p:spPr>
      </p:pic>
      <p:sp>
        <p:nvSpPr>
          <p:cNvPr id="2" name="Title 1"/>
          <p:cNvSpPr>
            <a:spLocks noGrp="1"/>
          </p:cNvSpPr>
          <p:nvPr>
            <p:ph type="title"/>
          </p:nvPr>
        </p:nvSpPr>
        <p:spPr/>
        <p:txBody>
          <a:bodyPr/>
          <a:lstStyle/>
          <a:p>
            <a:r>
              <a:rPr lang="en-US" dirty="0" smtClean="0"/>
              <a:t>Test LEDs and cable assembly</a:t>
            </a:r>
            <a:endParaRPr lang="en-US" dirty="0"/>
          </a:p>
        </p:txBody>
      </p:sp>
      <p:sp>
        <p:nvSpPr>
          <p:cNvPr id="3" name="Content Placeholder 2"/>
          <p:cNvSpPr>
            <a:spLocks noGrp="1"/>
          </p:cNvSpPr>
          <p:nvPr>
            <p:ph sz="quarter" idx="13"/>
          </p:nvPr>
        </p:nvSpPr>
        <p:spPr>
          <a:xfrm>
            <a:off x="607484" y="1232807"/>
            <a:ext cx="9312124" cy="5476441"/>
          </a:xfrm>
          <a:solidFill>
            <a:schemeClr val="bg1"/>
          </a:solidFill>
        </p:spPr>
        <p:txBody>
          <a:bodyPr>
            <a:normAutofit/>
          </a:bodyPr>
          <a:lstStyle/>
          <a:p>
            <a:r>
              <a:rPr lang="en-US" dirty="0" smtClean="0"/>
              <a:t>LED Cable connection to Arduino 101</a:t>
            </a:r>
          </a:p>
          <a:p>
            <a:r>
              <a:rPr lang="en-US" dirty="0" smtClean="0"/>
              <a:t>Insert </a:t>
            </a:r>
            <a:r>
              <a:rPr lang="en-US" dirty="0"/>
              <a:t>a jumper </a:t>
            </a:r>
            <a:r>
              <a:rPr lang="en-US" dirty="0" smtClean="0"/>
              <a:t>wire into the black </a:t>
            </a:r>
            <a:r>
              <a:rPr lang="en-US" dirty="0"/>
              <a:t>hole on the </a:t>
            </a:r>
            <a:r>
              <a:rPr lang="en-US" dirty="0" smtClean="0"/>
              <a:t>LED cable connector, connect the </a:t>
            </a:r>
            <a:r>
              <a:rPr lang="en-US" dirty="0"/>
              <a:t>other end </a:t>
            </a:r>
            <a:r>
              <a:rPr lang="en-US" dirty="0" smtClean="0"/>
              <a:t>to one of the Arduino 101’s GND pin.</a:t>
            </a:r>
            <a:endParaRPr lang="en-US" dirty="0"/>
          </a:p>
          <a:p>
            <a:r>
              <a:rPr lang="en-US" dirty="0"/>
              <a:t>Insert a jumper wire into the hole next to the </a:t>
            </a:r>
            <a:r>
              <a:rPr lang="en-US" dirty="0" smtClean="0"/>
              <a:t>previously inserted wire.  The </a:t>
            </a:r>
            <a:r>
              <a:rPr lang="en-US" dirty="0"/>
              <a:t>2 center holes </a:t>
            </a:r>
            <a:r>
              <a:rPr lang="en-US" dirty="0" smtClean="0"/>
              <a:t>of the connector will </a:t>
            </a:r>
            <a:r>
              <a:rPr lang="en-US" dirty="0"/>
              <a:t>now have a wire.  The other end of the jumper wire connects to the </a:t>
            </a:r>
            <a:r>
              <a:rPr lang="en-US" dirty="0" smtClean="0"/>
              <a:t>Arduino 101’s 5V pin.</a:t>
            </a:r>
            <a:endParaRPr lang="en-US" dirty="0"/>
          </a:p>
          <a:p>
            <a:r>
              <a:rPr lang="en-US" dirty="0"/>
              <a:t>Insert </a:t>
            </a:r>
            <a:r>
              <a:rPr lang="en-US" dirty="0" smtClean="0"/>
              <a:t>a third jumper wire </a:t>
            </a:r>
            <a:r>
              <a:rPr lang="en-US" dirty="0"/>
              <a:t>next to the first wire you </a:t>
            </a:r>
            <a:r>
              <a:rPr lang="en-US" dirty="0" smtClean="0"/>
              <a:t>inserted into the cable connector.  The jumper wire </a:t>
            </a:r>
            <a:r>
              <a:rPr lang="en-US" dirty="0"/>
              <a:t>you just inserted should line up with the RED wire of the LED cable.  </a:t>
            </a:r>
            <a:r>
              <a:rPr lang="en-US" dirty="0" smtClean="0"/>
              <a:t>Connect the </a:t>
            </a:r>
            <a:r>
              <a:rPr lang="en-US" dirty="0"/>
              <a:t>other end of the jumper </a:t>
            </a:r>
            <a:r>
              <a:rPr lang="en-US" dirty="0" smtClean="0"/>
              <a:t>wire to the Arduino 101’s Digital 7 pin.</a:t>
            </a:r>
            <a:endParaRPr lang="en-US" dirty="0"/>
          </a:p>
          <a:p>
            <a:r>
              <a:rPr lang="en-US" dirty="0"/>
              <a:t>NOTE: There will be an open (unused) hole in the </a:t>
            </a:r>
            <a:r>
              <a:rPr lang="en-US" dirty="0" smtClean="0"/>
              <a:t>LED cable connector.</a:t>
            </a:r>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spTree>
    <p:extLst>
      <p:ext uri="{BB962C8B-B14F-4D97-AF65-F5344CB8AC3E}">
        <p14:creationId xmlns:p14="http://schemas.microsoft.com/office/powerpoint/2010/main" val="1532899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3210536" cy="4567767"/>
          </a:xfrm>
        </p:spPr>
        <p:txBody>
          <a:bodyPr/>
          <a:lstStyle/>
          <a:p>
            <a:r>
              <a:rPr lang="en-US" dirty="0" smtClean="0"/>
              <a:t>8:30am – 8:45am</a:t>
            </a:r>
          </a:p>
          <a:p>
            <a:r>
              <a:rPr lang="en-US" dirty="0" smtClean="0"/>
              <a:t>8:45am – 9:30am</a:t>
            </a:r>
          </a:p>
          <a:p>
            <a:r>
              <a:rPr lang="en-US" dirty="0" smtClean="0"/>
              <a:t>9:30am – 11:30am</a:t>
            </a:r>
            <a:endParaRPr lang="en-US" dirty="0"/>
          </a:p>
          <a:p>
            <a:r>
              <a:rPr lang="en-US" dirty="0" smtClean="0"/>
              <a:t>12:00pm – 12:30pm</a:t>
            </a:r>
          </a:p>
          <a:p>
            <a:r>
              <a:rPr lang="en-US" dirty="0" smtClean="0"/>
              <a:t>12:30pm – 1:45pm</a:t>
            </a:r>
          </a:p>
          <a:p>
            <a:r>
              <a:rPr lang="en-US" dirty="0" smtClean="0"/>
              <a:t>1:45pm </a:t>
            </a:r>
            <a:r>
              <a:rPr lang="en-US" dirty="0"/>
              <a:t>– </a:t>
            </a:r>
            <a:r>
              <a:rPr lang="en-US" dirty="0" smtClean="0"/>
              <a:t>3:00pm</a:t>
            </a:r>
            <a:endParaRPr lang="en-US" dirty="0"/>
          </a:p>
        </p:txBody>
      </p:sp>
      <p:sp>
        <p:nvSpPr>
          <p:cNvPr id="8" name="Content Placeholder 7"/>
          <p:cNvSpPr>
            <a:spLocks noGrp="1"/>
          </p:cNvSpPr>
          <p:nvPr>
            <p:ph sz="half" idx="13"/>
          </p:nvPr>
        </p:nvSpPr>
        <p:spPr>
          <a:xfrm>
            <a:off x="3713747" y="1604433"/>
            <a:ext cx="7864422" cy="4567767"/>
          </a:xfrm>
        </p:spPr>
        <p:txBody>
          <a:bodyPr/>
          <a:lstStyle/>
          <a:p>
            <a:r>
              <a:rPr lang="en-US" dirty="0"/>
              <a:t>Welcome</a:t>
            </a:r>
          </a:p>
          <a:p>
            <a:r>
              <a:rPr lang="en-US" dirty="0" smtClean="0"/>
              <a:t>Intro to Arduino 101</a:t>
            </a:r>
          </a:p>
          <a:p>
            <a:r>
              <a:rPr lang="en-US" dirty="0" smtClean="0"/>
              <a:t>Basic Module</a:t>
            </a:r>
            <a:endParaRPr lang="en-US" dirty="0"/>
          </a:p>
          <a:p>
            <a:r>
              <a:rPr lang="en-US" dirty="0"/>
              <a:t>Lunch</a:t>
            </a:r>
          </a:p>
          <a:p>
            <a:r>
              <a:rPr lang="en-US" dirty="0" smtClean="0"/>
              <a:t>Intermediate Module</a:t>
            </a:r>
            <a:endParaRPr lang="en-US" dirty="0"/>
          </a:p>
          <a:p>
            <a:r>
              <a:rPr lang="en-US" dirty="0" smtClean="0"/>
              <a:t>Advanced Module</a:t>
            </a:r>
            <a:endParaRPr lang="en-US" dirty="0"/>
          </a:p>
          <a:p>
            <a:endParaRPr lang="en-US" dirty="0"/>
          </a:p>
        </p:txBody>
      </p:sp>
      <p:sp>
        <p:nvSpPr>
          <p:cNvPr id="4" name="Title 3"/>
          <p:cNvSpPr>
            <a:spLocks noGrp="1"/>
          </p:cNvSpPr>
          <p:nvPr>
            <p:ph type="title"/>
          </p:nvPr>
        </p:nvSpPr>
        <p:spPr/>
        <p:txBody>
          <a:bodyPr/>
          <a:lstStyle/>
          <a:p>
            <a:r>
              <a:rPr lang="en-US" dirty="0" smtClean="0"/>
              <a:t>Today’s Agenda</a:t>
            </a:r>
            <a:endParaRPr lang="en-US" dirty="0"/>
          </a:p>
        </p:txBody>
      </p:sp>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3</a:t>
            </a:fld>
            <a:endParaRPr lang="en-US" dirty="0">
              <a:solidFill>
                <a:prstClr val="white"/>
              </a:solidFill>
            </a:endParaRPr>
          </a:p>
        </p:txBody>
      </p:sp>
    </p:spTree>
    <p:extLst>
      <p:ext uri="{BB962C8B-B14F-4D97-AF65-F5344CB8AC3E}">
        <p14:creationId xmlns:p14="http://schemas.microsoft.com/office/powerpoint/2010/main" val="181516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LEDs and cable assembly (cont.)</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PC 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r>
              <a:rPr lang="en-GB" b="1" dirty="0" smtClean="0">
                <a:ea typeface="Segoe UI" panose="020B0502040204020203" pitchFamily="34" charset="0"/>
                <a:cs typeface="Segoe UI" panose="020B0502040204020203" pitchFamily="34" charset="0"/>
              </a:rPr>
              <a:t>Examples -&gt;</a:t>
            </a:r>
            <a:r>
              <a:rPr lang="en-GB" b="1" dirty="0" err="1" smtClean="0">
                <a:ea typeface="Segoe UI" panose="020B0502040204020203" pitchFamily="34" charset="0"/>
                <a:cs typeface="Segoe UI" panose="020B0502040204020203" pitchFamily="34" charset="0"/>
              </a:rPr>
              <a:t>LEDTest</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All LEDs should light up, then</a:t>
            </a:r>
          </a:p>
          <a:p>
            <a:r>
              <a:rPr lang="en-GB" dirty="0" smtClean="0">
                <a:ea typeface="Segoe UI" panose="020B0502040204020203" pitchFamily="34" charset="0"/>
                <a:cs typeface="Segoe UI" panose="020B0502040204020203" pitchFamily="34" charset="0"/>
              </a:rPr>
              <a:t>	“Head lights,” “Brake lights</a:t>
            </a:r>
            <a:r>
              <a:rPr lang="en-GB" dirty="0">
                <a:ea typeface="Segoe UI" panose="020B0502040204020203" pitchFamily="34" charset="0"/>
                <a:cs typeface="Segoe UI" panose="020B0502040204020203" pitchFamily="34" charset="0"/>
              </a:rPr>
              <a:t>,</a:t>
            </a:r>
            <a:r>
              <a:rPr lang="en-GB" dirty="0" smtClean="0">
                <a:ea typeface="Segoe UI" panose="020B0502040204020203" pitchFamily="34" charset="0"/>
                <a:cs typeface="Segoe UI" panose="020B0502040204020203" pitchFamily="34" charset="0"/>
              </a:rPr>
              <a:t>” and finally “Turn Signals.”</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spTree>
    <p:extLst>
      <p:ext uri="{BB962C8B-B14F-4D97-AF65-F5344CB8AC3E}">
        <p14:creationId xmlns:p14="http://schemas.microsoft.com/office/powerpoint/2010/main" val="2227350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
        <p:nvSpPr>
          <p:cNvPr id="3" name="Content Placeholder 2"/>
          <p:cNvSpPr>
            <a:spLocks noGrp="1"/>
          </p:cNvSpPr>
          <p:nvPr>
            <p:ph sz="half" idx="1"/>
          </p:nvPr>
        </p:nvSpPr>
        <p:spPr>
          <a:xfrm>
            <a:off x="607485" y="1520129"/>
            <a:ext cx="4642151" cy="4912388"/>
          </a:xfrm>
        </p:spPr>
        <p:txBody>
          <a:bodyPr>
            <a:normAutofit/>
          </a:bodyPr>
          <a:lstStyle/>
          <a:p>
            <a:r>
              <a:rPr lang="en-US" dirty="0" smtClean="0"/>
              <a:t>Route </a:t>
            </a:r>
            <a:r>
              <a:rPr lang="en-US" dirty="0"/>
              <a:t>the LED cable into the chassis</a:t>
            </a:r>
          </a:p>
          <a:p>
            <a:r>
              <a:rPr lang="en-US" dirty="0" smtClean="0"/>
              <a:t>Start </a:t>
            </a:r>
            <a:r>
              <a:rPr lang="en-US" dirty="0"/>
              <a:t>with the short end of the cable in the center back of the chassis and route cable clockwise</a:t>
            </a:r>
          </a:p>
          <a:p>
            <a:r>
              <a:rPr lang="en-US" dirty="0"/>
              <a:t>Install the </a:t>
            </a:r>
            <a:r>
              <a:rPr lang="en-US" dirty="0" smtClean="0"/>
              <a:t>LEDs w/mounts  </a:t>
            </a:r>
            <a:r>
              <a:rPr lang="en-US" dirty="0"/>
              <a:t>into the </a:t>
            </a:r>
            <a:r>
              <a:rPr lang="en-US" dirty="0" smtClean="0"/>
              <a:t>Side Struts in </a:t>
            </a:r>
            <a:r>
              <a:rPr lang="en-US" dirty="0"/>
              <a:t>the chassis </a:t>
            </a:r>
            <a:r>
              <a:rPr lang="en-US" dirty="0" smtClean="0"/>
              <a:t>corners</a:t>
            </a:r>
          </a:p>
          <a:p>
            <a:r>
              <a:rPr lang="en-US" dirty="0" smtClean="0"/>
              <a:t>NOTE: The cable </a:t>
            </a:r>
            <a:r>
              <a:rPr lang="en-US" i="1" dirty="0" smtClean="0"/>
              <a:t>must</a:t>
            </a:r>
            <a:r>
              <a:rPr lang="en-US" dirty="0" smtClean="0"/>
              <a:t> not interfere with the encoders on the motors.</a:t>
            </a:r>
            <a:endParaRPr lang="en-US" dirty="0"/>
          </a:p>
        </p:txBody>
      </p:sp>
      <p:sp>
        <p:nvSpPr>
          <p:cNvPr id="4" name="Content Placeholder 3"/>
          <p:cNvSpPr>
            <a:spLocks noGrp="1"/>
          </p:cNvSpPr>
          <p:nvPr>
            <p:ph sz="half" idx="13"/>
          </p:nvPr>
        </p:nvSpPr>
        <p:spPr>
          <a:xfrm>
            <a:off x="8956221" y="1604433"/>
            <a:ext cx="2621948" cy="4567767"/>
          </a:xfrm>
        </p:spPr>
        <p:txBody>
          <a:bodyPr/>
          <a:lstStyle/>
          <a:p>
            <a:r>
              <a:rPr lang="en-US" dirty="0"/>
              <a:t>1x LED </a:t>
            </a:r>
            <a:r>
              <a:rPr lang="en-US" dirty="0" smtClean="0"/>
              <a:t>Cable (O) </a:t>
            </a:r>
            <a:r>
              <a:rPr lang="en-US" dirty="0" smtClean="0"/>
              <a:t>with </a:t>
            </a:r>
            <a:r>
              <a:rPr lang="en-US" dirty="0" smtClean="0"/>
              <a:t>LEDs (M) </a:t>
            </a:r>
            <a:r>
              <a:rPr lang="en-US" dirty="0" smtClean="0"/>
              <a:t>and </a:t>
            </a:r>
            <a:r>
              <a:rPr lang="en-US" dirty="0" smtClean="0"/>
              <a:t>Mounts (N)</a:t>
            </a:r>
            <a:endParaRPr lang="en-US" dirty="0" smtClean="0"/>
          </a:p>
          <a:p>
            <a:endParaRPr lang="en-US" dirty="0" smtClean="0"/>
          </a:p>
        </p:txBody>
      </p:sp>
      <p:sp>
        <p:nvSpPr>
          <p:cNvPr id="5" name="Title 4"/>
          <p:cNvSpPr>
            <a:spLocks noGrp="1"/>
          </p:cNvSpPr>
          <p:nvPr>
            <p:ph type="title"/>
          </p:nvPr>
        </p:nvSpPr>
        <p:spPr/>
        <p:txBody>
          <a:bodyPr/>
          <a:lstStyle/>
          <a:p>
            <a:r>
              <a:rPr lang="en-US" dirty="0" smtClean="0"/>
              <a:t>Install LED cable w/LEDs and mounts into chassis</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866" t="2381" r="10737"/>
          <a:stretch/>
        </p:blipFill>
        <p:spPr>
          <a:xfrm rot="16200000">
            <a:off x="4728871" y="2130120"/>
            <a:ext cx="4657725" cy="3437744"/>
          </a:xfrm>
          <a:prstGeom prst="rect">
            <a:avLst/>
          </a:prstGeom>
        </p:spPr>
      </p:pic>
    </p:spTree>
    <p:extLst>
      <p:ext uri="{BB962C8B-B14F-4D97-AF65-F5344CB8AC3E}">
        <p14:creationId xmlns:p14="http://schemas.microsoft.com/office/powerpoint/2010/main" val="33046333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3" name="Content Placeholder 2"/>
          <p:cNvSpPr>
            <a:spLocks noGrp="1"/>
          </p:cNvSpPr>
          <p:nvPr>
            <p:ph sz="half" idx="1"/>
          </p:nvPr>
        </p:nvSpPr>
        <p:spPr>
          <a:xfrm>
            <a:off x="607484" y="1604433"/>
            <a:ext cx="8430379" cy="4567767"/>
          </a:xfrm>
        </p:spPr>
        <p:txBody>
          <a:bodyPr/>
          <a:lstStyle/>
          <a:p>
            <a:r>
              <a:rPr lang="en-US" dirty="0"/>
              <a:t>Buzzer </a:t>
            </a:r>
          </a:p>
          <a:p>
            <a:r>
              <a:rPr lang="en-US" dirty="0"/>
              <a:t>Every robot should be able to make some sounds. Adding the </a:t>
            </a:r>
            <a:r>
              <a:rPr lang="en-US" dirty="0" smtClean="0"/>
              <a:t>buzzer (P) </a:t>
            </a:r>
            <a:r>
              <a:rPr lang="en-US" dirty="0"/>
              <a:t>will allow you to give your Racer a little personality with its own beeps and bops. </a:t>
            </a:r>
            <a:endParaRPr lang="en-US" dirty="0" smtClean="0"/>
          </a:p>
          <a:p>
            <a:endParaRPr lang="en-US" dirty="0" smtClean="0"/>
          </a:p>
          <a:p>
            <a:r>
              <a:rPr lang="en-US" dirty="0" smtClean="0"/>
              <a:t>Add </a:t>
            </a:r>
            <a:r>
              <a:rPr lang="en-US" dirty="0"/>
              <a:t>the Buzzer</a:t>
            </a:r>
          </a:p>
          <a:p>
            <a:r>
              <a:rPr lang="en-US" dirty="0"/>
              <a:t>Attach two </a:t>
            </a:r>
            <a:r>
              <a:rPr lang="en-US" dirty="0" smtClean="0"/>
              <a:t>Fem</a:t>
            </a:r>
            <a:r>
              <a:rPr lang="en-US" dirty="0" smtClean="0"/>
              <a:t>ale </a:t>
            </a:r>
            <a:r>
              <a:rPr lang="en-US" dirty="0"/>
              <a:t>to Male jumper wires </a:t>
            </a:r>
            <a:r>
              <a:rPr lang="en-US" dirty="0" smtClean="0"/>
              <a:t>(</a:t>
            </a:r>
            <a:r>
              <a:rPr lang="en-US" dirty="0"/>
              <a:t>X</a:t>
            </a:r>
            <a:r>
              <a:rPr lang="en-US" dirty="0" smtClean="0"/>
              <a:t>) </a:t>
            </a:r>
            <a:r>
              <a:rPr lang="en-US" dirty="0"/>
              <a:t>to the Buzzer, one wire will go to the GND </a:t>
            </a:r>
            <a:r>
              <a:rPr lang="en-US" dirty="0" smtClean="0"/>
              <a:t>header, </a:t>
            </a:r>
            <a:r>
              <a:rPr lang="en-US" dirty="0"/>
              <a:t>the other to Digital pin </a:t>
            </a:r>
            <a:r>
              <a:rPr lang="en-US" dirty="0" smtClean="0"/>
              <a:t>5 on </a:t>
            </a:r>
            <a:r>
              <a:rPr lang="en-US" dirty="0"/>
              <a:t>the </a:t>
            </a:r>
            <a:r>
              <a:rPr lang="en-US" dirty="0" err="1"/>
              <a:t>Ardumoto</a:t>
            </a:r>
            <a:r>
              <a:rPr lang="en-US" dirty="0"/>
              <a:t> </a:t>
            </a:r>
            <a:r>
              <a:rPr lang="en-US" dirty="0" smtClean="0"/>
              <a:t>shield (B).</a:t>
            </a:r>
            <a:endParaRPr lang="en-US" dirty="0"/>
          </a:p>
        </p:txBody>
      </p:sp>
      <p:sp>
        <p:nvSpPr>
          <p:cNvPr id="4" name="Content Placeholder 3"/>
          <p:cNvSpPr>
            <a:spLocks noGrp="1"/>
          </p:cNvSpPr>
          <p:nvPr>
            <p:ph sz="half" idx="13"/>
          </p:nvPr>
        </p:nvSpPr>
        <p:spPr>
          <a:xfrm>
            <a:off x="9163135" y="1604433"/>
            <a:ext cx="2743520" cy="4567767"/>
          </a:xfrm>
        </p:spPr>
        <p:txBody>
          <a:bodyPr/>
          <a:lstStyle/>
          <a:p>
            <a:r>
              <a:rPr lang="en-US" dirty="0" smtClean="0"/>
              <a:t>1x Piezo </a:t>
            </a:r>
            <a:r>
              <a:rPr lang="en-US" dirty="0" smtClean="0"/>
              <a:t>Buzzer (P)</a:t>
            </a:r>
            <a:endParaRPr lang="en-US" dirty="0"/>
          </a:p>
        </p:txBody>
      </p:sp>
      <p:sp>
        <p:nvSpPr>
          <p:cNvPr id="5" name="Title 4"/>
          <p:cNvSpPr>
            <a:spLocks noGrp="1"/>
          </p:cNvSpPr>
          <p:nvPr>
            <p:ph type="title"/>
          </p:nvPr>
        </p:nvSpPr>
        <p:spPr/>
        <p:txBody>
          <a:bodyPr/>
          <a:lstStyle/>
          <a:p>
            <a:r>
              <a:rPr lang="en-US" dirty="0" smtClean="0"/>
              <a:t>Piezo Buzzer</a:t>
            </a:r>
            <a:endParaRPr lang="en-US" dirty="0"/>
          </a:p>
        </p:txBody>
      </p:sp>
      <p:pic>
        <p:nvPicPr>
          <p:cNvPr id="6" name="Picture 5" descr="TDK SDC1610M5-01"/>
          <p:cNvPicPr/>
          <p:nvPr/>
        </p:nvPicPr>
        <p:blipFill>
          <a:blip r:embed="rId2">
            <a:extLst>
              <a:ext uri="{28A0092B-C50C-407E-A947-70E740481C1C}">
                <a14:useLocalDpi xmlns:a14="http://schemas.microsoft.com/office/drawing/2010/main" val="0"/>
              </a:ext>
            </a:extLst>
          </a:blip>
          <a:srcRect/>
          <a:stretch>
            <a:fillRect/>
          </a:stretch>
        </p:blipFill>
        <p:spPr bwMode="auto">
          <a:xfrm>
            <a:off x="9163135" y="2020252"/>
            <a:ext cx="688975" cy="760095"/>
          </a:xfrm>
          <a:prstGeom prst="rect">
            <a:avLst/>
          </a:prstGeom>
          <a:noFill/>
          <a:ln>
            <a:noFill/>
          </a:ln>
        </p:spPr>
      </p:pic>
    </p:spTree>
    <p:extLst>
      <p:ext uri="{BB962C8B-B14F-4D97-AF65-F5344CB8AC3E}">
        <p14:creationId xmlns:p14="http://schemas.microsoft.com/office/powerpoint/2010/main" val="1950558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Piezo Buzzer</a:t>
            </a:r>
            <a:endParaRPr lang="en-US" dirty="0"/>
          </a:p>
        </p:txBody>
      </p:sp>
      <p:sp>
        <p:nvSpPr>
          <p:cNvPr id="3" name="Content Placeholder 2"/>
          <p:cNvSpPr>
            <a:spLocks noGrp="1"/>
          </p:cNvSpPr>
          <p:nvPr>
            <p:ph sz="quarter" idx="13"/>
          </p:nvPr>
        </p:nvSpPr>
        <p:spPr>
          <a:xfrm>
            <a:off x="607484" y="1570036"/>
            <a:ext cx="10773530" cy="4765449"/>
          </a:xfrm>
          <a:noFill/>
        </p:spPr>
        <p:txBody>
          <a:bodyPr>
            <a:normAutofit/>
          </a:bodyPr>
          <a:lstStyle/>
          <a:p>
            <a:r>
              <a:rPr lang="en-US" dirty="0"/>
              <a:t>With Arduino 101 connected </a:t>
            </a:r>
            <a:r>
              <a:rPr lang="en-US" dirty="0" smtClean="0"/>
              <a:t>to the </a:t>
            </a:r>
            <a:r>
              <a:rPr lang="en-US" dirty="0" smtClean="0"/>
              <a:t>PC </a:t>
            </a:r>
            <a:r>
              <a:rPr lang="en-US" dirty="0" smtClean="0"/>
              <a:t>and the IDE </a:t>
            </a:r>
            <a:r>
              <a:rPr lang="en-US" dirty="0"/>
              <a:t>open.</a:t>
            </a:r>
          </a:p>
          <a:p>
            <a:r>
              <a:rPr lang="fr-FR" b="1" dirty="0">
                <a:solidFill>
                  <a:srgbClr val="002060"/>
                </a:solidFill>
                <a:ea typeface="Segoe UI" pitchFamily="34" charset="0"/>
                <a:cs typeface="Segoe UI" pitchFamily="34" charset="0"/>
              </a:rPr>
              <a:t>Start </a:t>
            </a:r>
            <a:r>
              <a:rPr lang="fr-FR" b="1" dirty="0" smtClean="0">
                <a:solidFill>
                  <a:srgbClr val="002060"/>
                </a:solidFill>
                <a:ea typeface="Segoe UI" pitchFamily="34" charset="0"/>
                <a:cs typeface="Segoe UI" pitchFamily="34" charset="0"/>
              </a:rPr>
              <a:t>Racer LED Test </a:t>
            </a:r>
            <a:r>
              <a:rPr lang="fr-FR" b="1" dirty="0">
                <a:solidFill>
                  <a:srgbClr val="002060"/>
                </a:solidFill>
                <a:ea typeface="Segoe UI" pitchFamily="34" charset="0"/>
                <a:cs typeface="Segoe UI" pitchFamily="34" charset="0"/>
              </a:rPr>
              <a:t>sketch</a:t>
            </a:r>
          </a:p>
          <a:p>
            <a:r>
              <a:rPr lang="en-GB" b="1" dirty="0">
                <a:ea typeface="Segoe UI" panose="020B0502040204020203" pitchFamily="34" charset="0"/>
                <a:cs typeface="Segoe UI" panose="020B0502040204020203" pitchFamily="34" charset="0"/>
              </a:rPr>
              <a:t>File-&gt; </a:t>
            </a:r>
            <a:r>
              <a:rPr lang="en-GB" b="1" dirty="0" smtClean="0">
                <a:ea typeface="Segoe UI" panose="020B0502040204020203" pitchFamily="34" charset="0"/>
                <a:cs typeface="Segoe UI" panose="020B0502040204020203" pitchFamily="34" charset="0"/>
              </a:rPr>
              <a:t>Sketchbook </a:t>
            </a:r>
            <a:r>
              <a:rPr lang="en-GB" b="1" dirty="0">
                <a:ea typeface="Segoe UI" panose="020B0502040204020203" pitchFamily="34" charset="0"/>
                <a:cs typeface="Segoe UI" panose="020B0502040204020203" pitchFamily="34" charset="0"/>
              </a:rPr>
              <a:t>-&gt;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a:t>
            </a:r>
            <a:r>
              <a:rPr lang="en-GB" b="1" dirty="0" smtClean="0">
                <a:ea typeface="Segoe UI" panose="020B0502040204020203" pitchFamily="34" charset="0"/>
                <a:cs typeface="Segoe UI" panose="020B0502040204020203" pitchFamily="34" charset="0"/>
              </a:rPr>
              <a:t>Examples </a:t>
            </a:r>
            <a:r>
              <a:rPr lang="en-GB" b="1" dirty="0" smtClean="0">
                <a:ea typeface="Segoe UI" panose="020B0502040204020203" pitchFamily="34" charset="0"/>
                <a:cs typeface="Segoe UI" panose="020B0502040204020203" pitchFamily="34" charset="0"/>
              </a:rPr>
              <a:t>-&gt;</a:t>
            </a:r>
            <a:r>
              <a:rPr lang="en-GB" b="1" dirty="0" err="1" smtClean="0">
                <a:ea typeface="Segoe UI" panose="020B0502040204020203" pitchFamily="34" charset="0"/>
                <a:cs typeface="Segoe UI" panose="020B0502040204020203" pitchFamily="34" charset="0"/>
              </a:rPr>
              <a:t>BuzzerTest</a:t>
            </a:r>
            <a:endParaRPr lang="en-GB" b="1" dirty="0">
              <a:ea typeface="Segoe UI" panose="020B0502040204020203" pitchFamily="34" charset="0"/>
              <a:cs typeface="Segoe UI" panose="020B0502040204020203" pitchFamily="34" charset="0"/>
            </a:endParaRPr>
          </a:p>
          <a:p>
            <a:pPr lvl="2"/>
            <a:r>
              <a:rPr lang="en-GB" dirty="0" smtClean="0">
                <a:ea typeface="Segoe UI" panose="020B0502040204020203" pitchFamily="34" charset="0"/>
                <a:cs typeface="Segoe UI" panose="020B0502040204020203" pitchFamily="34" charset="0"/>
              </a:rPr>
              <a:t>Upload the Sketch</a:t>
            </a:r>
          </a:p>
          <a:p>
            <a:r>
              <a:rPr lang="en-GB" dirty="0" smtClean="0">
                <a:ea typeface="Segoe UI" panose="020B0502040204020203" pitchFamily="34" charset="0"/>
                <a:cs typeface="Segoe UI" panose="020B0502040204020203" pitchFamily="34" charset="0"/>
              </a:rPr>
              <a:t>The buzzer will run a test pattern</a:t>
            </a:r>
            <a:endParaRPr lang="en-GB" dirty="0" smtClean="0">
              <a:ea typeface="Segoe UI" panose="020B0502040204020203" pitchFamily="34" charset="0"/>
              <a:cs typeface="Segoe UI" panose="020B0502040204020203" pitchFamily="34" charset="0"/>
            </a:endParaRPr>
          </a:p>
          <a:p>
            <a:r>
              <a:rPr lang="en-GB" dirty="0" smtClean="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Can you hear a sound?</a:t>
            </a:r>
            <a:endParaRPr lang="en-GB" dirty="0">
              <a:cs typeface="Segoe UI" panose="020B0502040204020203" pitchFamily="34" charset="0"/>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spTree>
    <p:extLst>
      <p:ext uri="{BB962C8B-B14F-4D97-AF65-F5344CB8AC3E}">
        <p14:creationId xmlns:p14="http://schemas.microsoft.com/office/powerpoint/2010/main" val="40311165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Module</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spTree>
    <p:extLst>
      <p:ext uri="{BB962C8B-B14F-4D97-AF65-F5344CB8AC3E}">
        <p14:creationId xmlns:p14="http://schemas.microsoft.com/office/powerpoint/2010/main" val="25134225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a:t>
            </a:r>
            <a:r>
              <a:rPr lang="en-US" dirty="0"/>
              <a:t>add </a:t>
            </a:r>
            <a:r>
              <a:rPr lang="en-US" dirty="0" smtClean="0"/>
              <a:t>intelligence to our Racer...the Car</a:t>
            </a:r>
            <a:endParaRPr lang="en-US" dirty="0"/>
          </a:p>
        </p:txBody>
      </p:sp>
      <p:sp>
        <p:nvSpPr>
          <p:cNvPr id="3" name="Content Placeholder 2"/>
          <p:cNvSpPr>
            <a:spLocks noGrp="1"/>
          </p:cNvSpPr>
          <p:nvPr>
            <p:ph sz="quarter" idx="13"/>
          </p:nvPr>
        </p:nvSpPr>
        <p:spPr>
          <a:xfrm>
            <a:off x="607484" y="1183822"/>
            <a:ext cx="10970683" cy="5248694"/>
          </a:xfrm>
        </p:spPr>
        <p:txBody>
          <a:bodyPr>
            <a:normAutofit/>
          </a:bodyPr>
          <a:lstStyle/>
          <a:p>
            <a:r>
              <a:rPr lang="en-US" dirty="0" smtClean="0"/>
              <a:t>Take parts out of Tool Box</a:t>
            </a:r>
          </a:p>
          <a:p>
            <a:pPr lvl="2"/>
            <a:r>
              <a:rPr lang="en-US" dirty="0" smtClean="0"/>
              <a:t>Keep your placemat handy, it will help with part identification.</a:t>
            </a:r>
          </a:p>
          <a:p>
            <a:r>
              <a:rPr lang="en-US" dirty="0" smtClean="0"/>
              <a:t>Order of Build:</a:t>
            </a:r>
          </a:p>
          <a:p>
            <a:pPr lvl="2"/>
            <a:r>
              <a:rPr lang="en-US" dirty="0"/>
              <a:t>Top Chassis</a:t>
            </a:r>
          </a:p>
          <a:p>
            <a:pPr marL="457189" lvl="2" indent="0">
              <a:buNone/>
            </a:pPr>
            <a:r>
              <a:rPr lang="en-US" dirty="0"/>
              <a:t>		Servo Motor</a:t>
            </a:r>
          </a:p>
          <a:p>
            <a:pPr marL="457189" lvl="2" indent="0">
              <a:buNone/>
            </a:pPr>
            <a:r>
              <a:rPr lang="en-US" dirty="0"/>
              <a:t>		IR Proximity Sensor</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437" t="2222" r="24375" b="8055"/>
          <a:stretch/>
        </p:blipFill>
        <p:spPr>
          <a:xfrm>
            <a:off x="6667500" y="2418809"/>
            <a:ext cx="4038600" cy="3905592"/>
          </a:xfrm>
          <a:prstGeom prst="rect">
            <a:avLst/>
          </a:prstGeom>
        </p:spPr>
      </p:pic>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spTree>
    <p:extLst>
      <p:ext uri="{BB962C8B-B14F-4D97-AF65-F5344CB8AC3E}">
        <p14:creationId xmlns:p14="http://schemas.microsoft.com/office/powerpoint/2010/main" val="33082583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sp>
        <p:nvSpPr>
          <p:cNvPr id="3" name="Content Placeholder 2"/>
          <p:cNvSpPr>
            <a:spLocks noGrp="1"/>
          </p:cNvSpPr>
          <p:nvPr>
            <p:ph sz="half" idx="1"/>
          </p:nvPr>
        </p:nvSpPr>
        <p:spPr>
          <a:xfrm>
            <a:off x="607484" y="1604433"/>
            <a:ext cx="7507815" cy="4567767"/>
          </a:xfrm>
        </p:spPr>
        <p:txBody>
          <a:bodyPr/>
          <a:lstStyle/>
          <a:p>
            <a:r>
              <a:rPr lang="en-US" dirty="0" smtClean="0"/>
              <a:t>Install Servo </a:t>
            </a:r>
            <a:r>
              <a:rPr lang="en-US" dirty="0" smtClean="0"/>
              <a:t>Motor (Q) </a:t>
            </a:r>
            <a:r>
              <a:rPr lang="en-US" dirty="0" smtClean="0"/>
              <a:t>into </a:t>
            </a:r>
            <a:r>
              <a:rPr lang="en-US" dirty="0" smtClean="0"/>
              <a:t>Mount (R)</a:t>
            </a:r>
            <a:endParaRPr lang="en-US" dirty="0" smtClean="0"/>
          </a:p>
          <a:p>
            <a:endParaRPr lang="en-US" dirty="0"/>
          </a:p>
          <a:p>
            <a:endParaRPr lang="en-US" dirty="0" smtClean="0"/>
          </a:p>
          <a:p>
            <a:r>
              <a:rPr lang="en-US" dirty="0" smtClean="0"/>
              <a:t>Install </a:t>
            </a:r>
            <a:r>
              <a:rPr lang="en-US" dirty="0" smtClean="0"/>
              <a:t>Mount </a:t>
            </a:r>
            <a:r>
              <a:rPr lang="en-US" dirty="0" smtClean="0"/>
              <a:t>with Servo Motor into the </a:t>
            </a:r>
            <a:r>
              <a:rPr lang="en-US" dirty="0"/>
              <a:t>C</a:t>
            </a:r>
            <a:r>
              <a:rPr lang="en-US" dirty="0" smtClean="0"/>
              <a:t>hassis Top plate </a:t>
            </a:r>
            <a:r>
              <a:rPr lang="en-US" dirty="0" smtClean="0"/>
              <a:t>rectangle in the front.  Route the servo motor cable to the mainboard.</a:t>
            </a:r>
            <a:endParaRPr lang="en-US" dirty="0"/>
          </a:p>
        </p:txBody>
      </p:sp>
      <p:sp>
        <p:nvSpPr>
          <p:cNvPr id="4" name="Content Placeholder 3"/>
          <p:cNvSpPr>
            <a:spLocks noGrp="1"/>
          </p:cNvSpPr>
          <p:nvPr>
            <p:ph sz="half" idx="13"/>
          </p:nvPr>
        </p:nvSpPr>
        <p:spPr>
          <a:xfrm>
            <a:off x="8205106" y="1604433"/>
            <a:ext cx="3633455" cy="4567767"/>
          </a:xfrm>
        </p:spPr>
        <p:txBody>
          <a:bodyPr/>
          <a:lstStyle/>
          <a:p>
            <a:r>
              <a:rPr lang="en-US" dirty="0" smtClean="0"/>
              <a:t>1x Servo </a:t>
            </a:r>
            <a:r>
              <a:rPr lang="en-US" dirty="0" smtClean="0"/>
              <a:t>Motor (Q)</a:t>
            </a:r>
            <a:endParaRPr lang="en-US" dirty="0" smtClean="0"/>
          </a:p>
          <a:p>
            <a:endParaRPr lang="en-US" sz="1800" dirty="0"/>
          </a:p>
          <a:p>
            <a:endParaRPr lang="en-US" sz="1200" dirty="0" smtClean="0"/>
          </a:p>
          <a:p>
            <a:r>
              <a:rPr lang="en-US" dirty="0" smtClean="0"/>
              <a:t>1x Servo Motor </a:t>
            </a:r>
            <a:r>
              <a:rPr lang="en-US" dirty="0" smtClean="0"/>
              <a:t>Mount (R)</a:t>
            </a:r>
            <a:endParaRPr lang="en-US" dirty="0" smtClean="0"/>
          </a:p>
          <a:p>
            <a:endParaRPr lang="en-US" dirty="0"/>
          </a:p>
          <a:p>
            <a:endParaRPr lang="en-US" dirty="0" smtClean="0"/>
          </a:p>
        </p:txBody>
      </p:sp>
      <p:sp>
        <p:nvSpPr>
          <p:cNvPr id="5" name="Title 4"/>
          <p:cNvSpPr>
            <a:spLocks noGrp="1"/>
          </p:cNvSpPr>
          <p:nvPr>
            <p:ph type="title"/>
          </p:nvPr>
        </p:nvSpPr>
        <p:spPr/>
        <p:txBody>
          <a:bodyPr/>
          <a:lstStyle/>
          <a:p>
            <a:r>
              <a:rPr lang="en-US" dirty="0" smtClean="0"/>
              <a:t>Servo Motor and mount</a:t>
            </a:r>
            <a:endParaRPr lang="en-US" dirty="0"/>
          </a:p>
        </p:txBody>
      </p:sp>
      <p:pic>
        <p:nvPicPr>
          <p:cNvPr id="6" name="Picture 5" descr="http://ecx.images-amazon.com/images/I/31pzShTUj%2BL.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5107" y="1968681"/>
            <a:ext cx="1706336" cy="1125583"/>
          </a:xfrm>
          <a:prstGeom prst="rect">
            <a:avLst/>
          </a:prstGeom>
          <a:noFill/>
          <a:ln>
            <a:noFill/>
          </a:ln>
        </p:spPr>
      </p:pic>
      <p:pic>
        <p:nvPicPr>
          <p:cNvPr id="9" name="Picture 8"/>
          <p:cNvPicPr/>
          <p:nvPr/>
        </p:nvPicPr>
        <p:blipFill>
          <a:blip r:embed="rId3">
            <a:extLst>
              <a:ext uri="{BEBA8EAE-BF5A-486C-A8C5-ECC9F3942E4B}">
                <a14:imgProps xmlns:a14="http://schemas.microsoft.com/office/drawing/2010/main">
                  <a14:imgLayer r:embed="rId4">
                    <a14:imgEffect>
                      <a14:backgroundRemoval t="0" b="95652" l="8125" r="99792">
                        <a14:backgroundMark x1="79688" y1="5243" x2="89896" y2="9463"/>
                        <a14:backgroundMark x1="88229" y1="65729" x2="95104" y2="51535"/>
                        <a14:backgroundMark x1="61250" y1="42583" x2="50938" y2="53069"/>
                      </a14:backgroundRemoval>
                    </a14:imgEffect>
                  </a14:imgLayer>
                </a14:imgProps>
              </a:ext>
            </a:extLst>
          </a:blip>
          <a:stretch>
            <a:fillRect/>
          </a:stretch>
        </p:blipFill>
        <p:spPr>
          <a:xfrm>
            <a:off x="8205105" y="3458512"/>
            <a:ext cx="1977390" cy="1610995"/>
          </a:xfrm>
          <a:prstGeom prst="rect">
            <a:avLst/>
          </a:prstGeom>
        </p:spPr>
      </p:pic>
    </p:spTree>
    <p:extLst>
      <p:ext uri="{BB962C8B-B14F-4D97-AF65-F5344CB8AC3E}">
        <p14:creationId xmlns:p14="http://schemas.microsoft.com/office/powerpoint/2010/main" val="2802887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37</a:t>
            </a:fld>
            <a:endParaRPr lang="en-US" dirty="0">
              <a:solidFill>
                <a:prstClr val="white"/>
              </a:solidFill>
            </a:endParaRPr>
          </a:p>
        </p:txBody>
      </p:sp>
      <p:sp>
        <p:nvSpPr>
          <p:cNvPr id="3" name="Content Placeholder 2"/>
          <p:cNvSpPr>
            <a:spLocks noGrp="1"/>
          </p:cNvSpPr>
          <p:nvPr>
            <p:ph sz="half" idx="1"/>
          </p:nvPr>
        </p:nvSpPr>
        <p:spPr>
          <a:xfrm>
            <a:off x="607485" y="1604433"/>
            <a:ext cx="7703758" cy="4567767"/>
          </a:xfrm>
        </p:spPr>
        <p:txBody>
          <a:bodyPr/>
          <a:lstStyle/>
          <a:p>
            <a:r>
              <a:rPr lang="en-US" dirty="0" smtClean="0"/>
              <a:t>Install IR Proximity </a:t>
            </a:r>
            <a:r>
              <a:rPr lang="en-US" dirty="0" smtClean="0"/>
              <a:t>Sensor (S) </a:t>
            </a:r>
            <a:r>
              <a:rPr lang="en-US" dirty="0" smtClean="0"/>
              <a:t>into the </a:t>
            </a:r>
            <a:r>
              <a:rPr lang="en-US" dirty="0" smtClean="0"/>
              <a:t>Mount (T)</a:t>
            </a:r>
            <a:endParaRPr lang="en-US" dirty="0" smtClean="0"/>
          </a:p>
          <a:p>
            <a:r>
              <a:rPr lang="en-US" dirty="0" smtClean="0"/>
              <a:t>Attach the Cable to the sensor.  Note the connector is keyed i.e. it only fits one way.</a:t>
            </a:r>
          </a:p>
          <a:p>
            <a:r>
              <a:rPr lang="en-US" dirty="0" smtClean="0"/>
              <a:t>Attach the </a:t>
            </a:r>
            <a:r>
              <a:rPr lang="en-US" dirty="0" smtClean="0"/>
              <a:t>Mount</a:t>
            </a:r>
            <a:r>
              <a:rPr lang="en-US" dirty="0" smtClean="0"/>
              <a:t> </a:t>
            </a:r>
            <a:r>
              <a:rPr lang="en-US" dirty="0" smtClean="0"/>
              <a:t>with sensor and cable to the Servo.</a:t>
            </a:r>
          </a:p>
          <a:p>
            <a:endParaRPr lang="en-US" dirty="0" smtClean="0"/>
          </a:p>
        </p:txBody>
      </p:sp>
      <p:sp>
        <p:nvSpPr>
          <p:cNvPr id="4" name="Content Placeholder 3"/>
          <p:cNvSpPr>
            <a:spLocks noGrp="1"/>
          </p:cNvSpPr>
          <p:nvPr>
            <p:ph sz="half" idx="13"/>
          </p:nvPr>
        </p:nvSpPr>
        <p:spPr>
          <a:xfrm>
            <a:off x="8392885" y="1604433"/>
            <a:ext cx="3698596" cy="4567767"/>
          </a:xfrm>
        </p:spPr>
        <p:txBody>
          <a:bodyPr/>
          <a:lstStyle/>
          <a:p>
            <a:r>
              <a:rPr lang="en-US" dirty="0" smtClean="0"/>
              <a:t>1x IR Proximity </a:t>
            </a:r>
            <a:r>
              <a:rPr lang="en-US" dirty="0" smtClean="0"/>
              <a:t>Sensor (S)</a:t>
            </a:r>
            <a:br>
              <a:rPr lang="en-US" dirty="0" smtClean="0"/>
            </a:br>
            <a:r>
              <a:rPr lang="en-US" dirty="0" smtClean="0"/>
              <a:t>w/JST Cable</a:t>
            </a:r>
            <a:endParaRPr lang="en-US" dirty="0" smtClean="0"/>
          </a:p>
          <a:p>
            <a:endParaRPr lang="en-US" dirty="0"/>
          </a:p>
          <a:p>
            <a:endParaRPr lang="en-US" dirty="0" smtClean="0"/>
          </a:p>
          <a:p>
            <a:endParaRPr lang="en-US" dirty="0" smtClean="0"/>
          </a:p>
          <a:p>
            <a:r>
              <a:rPr lang="en-US" dirty="0" smtClean="0"/>
              <a:t>1x Proximity Sensor Mount (T)</a:t>
            </a:r>
            <a:endParaRPr lang="en-US" dirty="0"/>
          </a:p>
        </p:txBody>
      </p:sp>
      <p:sp>
        <p:nvSpPr>
          <p:cNvPr id="5" name="Title 4"/>
          <p:cNvSpPr>
            <a:spLocks noGrp="1"/>
          </p:cNvSpPr>
          <p:nvPr>
            <p:ph type="title"/>
          </p:nvPr>
        </p:nvSpPr>
        <p:spPr/>
        <p:txBody>
          <a:bodyPr/>
          <a:lstStyle/>
          <a:p>
            <a:r>
              <a:rPr lang="en-US" dirty="0" smtClean="0"/>
              <a:t>IR Proximity Sensor and Mount</a:t>
            </a:r>
            <a:endParaRPr lang="en-US" dirty="0"/>
          </a:p>
        </p:txBody>
      </p:sp>
      <p:pic>
        <p:nvPicPr>
          <p:cNvPr id="9" name="Picture 8"/>
          <p:cNvPicPr/>
          <p:nvPr/>
        </p:nvPicPr>
        <p:blipFill>
          <a:blip r:embed="rId2">
            <a:extLst>
              <a:ext uri="{BEBA8EAE-BF5A-486C-A8C5-ECC9F3942E4B}">
                <a14:imgProps xmlns:a14="http://schemas.microsoft.com/office/drawing/2010/main">
                  <a14:imgLayer r:embed="rId3">
                    <a14:imgEffect>
                      <a14:backgroundRemoval t="1482" b="100000" l="11148" r="89399"/>
                    </a14:imgEffect>
                  </a14:imgLayer>
                </a14:imgProps>
              </a:ext>
            </a:extLst>
          </a:blip>
          <a:stretch>
            <a:fillRect/>
          </a:stretch>
        </p:blipFill>
        <p:spPr>
          <a:xfrm>
            <a:off x="8474477" y="5194266"/>
            <a:ext cx="1977390" cy="1603375"/>
          </a:xfrm>
          <a:prstGeom prst="rect">
            <a:avLst/>
          </a:prstGeom>
        </p:spPr>
      </p:pic>
      <p:grpSp>
        <p:nvGrpSpPr>
          <p:cNvPr id="10" name="Group 9"/>
          <p:cNvGrpSpPr/>
          <p:nvPr/>
        </p:nvGrpSpPr>
        <p:grpSpPr>
          <a:xfrm>
            <a:off x="8571755" y="2499508"/>
            <a:ext cx="2497158" cy="1516380"/>
            <a:chOff x="8474478" y="1935304"/>
            <a:chExt cx="2497158" cy="1516380"/>
          </a:xfrm>
        </p:grpSpPr>
        <p:pic>
          <p:nvPicPr>
            <p:cNvPr id="7" name="Picture 6" descr="Product Image"/>
            <p:cNvPicPr/>
            <p:nvPr/>
          </p:nvPicPr>
          <p:blipFill>
            <a:blip r:embed="rId4">
              <a:extLst>
                <a:ext uri="{28A0092B-C50C-407E-A947-70E740481C1C}">
                  <a14:useLocalDpi xmlns:a14="http://schemas.microsoft.com/office/drawing/2010/main" val="0"/>
                </a:ext>
              </a:extLst>
            </a:blip>
            <a:srcRect/>
            <a:stretch>
              <a:fillRect/>
            </a:stretch>
          </p:blipFill>
          <p:spPr bwMode="auto">
            <a:xfrm>
              <a:off x="9134795" y="2770748"/>
              <a:ext cx="1836841" cy="680936"/>
            </a:xfrm>
            <a:prstGeom prst="rect">
              <a:avLst/>
            </a:prstGeom>
            <a:noFill/>
            <a:ln>
              <a:noFill/>
            </a:ln>
          </p:spPr>
        </p:pic>
        <p:pic>
          <p:nvPicPr>
            <p:cNvPr id="6" name="Picture 5" descr="Infrared Proximity Sensor Short Range - Sharp GP2Y0A41SK0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4478" y="1935304"/>
              <a:ext cx="1377315" cy="1377315"/>
            </a:xfrm>
            <a:prstGeom prst="rect">
              <a:avLst/>
            </a:prstGeom>
            <a:noFill/>
            <a:ln>
              <a:noFill/>
            </a:ln>
          </p:spPr>
        </p:pic>
      </p:grpSp>
    </p:spTree>
    <p:extLst>
      <p:ext uri="{BB962C8B-B14F-4D97-AF65-F5344CB8AC3E}">
        <p14:creationId xmlns:p14="http://schemas.microsoft.com/office/powerpoint/2010/main" val="16152542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sz="3200" dirty="0" smtClean="0"/>
              <a:t>Servo </a:t>
            </a:r>
            <a:r>
              <a:rPr lang="en-US" sz="3200" dirty="0" smtClean="0"/>
              <a:t>Motor and IR Proximity </a:t>
            </a:r>
            <a:r>
              <a:rPr lang="en-US" sz="3200" dirty="0" smtClean="0"/>
              <a:t>Sensor</a:t>
            </a:r>
            <a:endParaRPr lang="en-US" sz="3200" dirty="0"/>
          </a:p>
        </p:txBody>
      </p:sp>
      <p:sp>
        <p:nvSpPr>
          <p:cNvPr id="11" name="Rectangle 2"/>
          <p:cNvSpPr>
            <a:spLocks noChangeArrowheads="1"/>
          </p:cNvSpPr>
          <p:nvPr/>
        </p:nvSpPr>
        <p:spPr bwMode="auto">
          <a:xfrm>
            <a:off x="607482" y="1628967"/>
            <a:ext cx="11466032"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Servo Motor</a:t>
            </a:r>
            <a:r>
              <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smtClean="0">
                <a:solidFill>
                  <a:srgbClr val="333333"/>
                </a:solidFill>
                <a:latin typeface="Intel Clear" panose="020B0604020203020204" pitchFamily="34" charset="0"/>
                <a:ea typeface="Intel Clear" panose="020B0604020203020204" pitchFamily="34" charset="0"/>
                <a:cs typeface="Intel Clear" panose="020B0604020203020204" pitchFamily="34" charset="0"/>
              </a:rPr>
              <a:t>IR Proximity Sensor:</a:t>
            </a:r>
            <a:endParaRPr lang="en-US" altLang="en-US" sz="20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dirty="0">
              <a:solidFill>
                <a:srgbClr val="333333"/>
              </a:solidFill>
              <a:latin typeface="Intel Clear" panose="020B0604020203020204" pitchFamily="34" charset="0"/>
              <a:ea typeface="Intel Clear" panose="020B0604020203020204" pitchFamily="34" charset="0"/>
              <a:cs typeface="Intel Clear" panose="020B06040202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861352659"/>
              </p:ext>
            </p:extLst>
          </p:nvPr>
        </p:nvGraphicFramePr>
        <p:xfrm>
          <a:off x="607482" y="2098589"/>
          <a:ext cx="7943131" cy="1653288"/>
        </p:xfrm>
        <a:graphic>
          <a:graphicData uri="http://schemas.openxmlformats.org/drawingml/2006/table">
            <a:tbl>
              <a:tblPr firstRow="1" firstCol="1" bandRow="1"/>
              <a:tblGrid>
                <a:gridCol w="2651284"/>
                <a:gridCol w="2324911"/>
                <a:gridCol w="2966936"/>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Servo Motor Cable</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Digital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6</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Control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112649082"/>
              </p:ext>
            </p:extLst>
          </p:nvPr>
        </p:nvGraphicFramePr>
        <p:xfrm>
          <a:off x="607481" y="4430135"/>
          <a:ext cx="7943132" cy="1653288"/>
        </p:xfrm>
        <a:graphic>
          <a:graphicData uri="http://schemas.openxmlformats.org/drawingml/2006/table">
            <a:tbl>
              <a:tblPr firstRow="1" firstCol="1" bandRow="1"/>
              <a:tblGrid>
                <a:gridCol w="2641557"/>
                <a:gridCol w="2324911"/>
                <a:gridCol w="2976664"/>
              </a:tblGrid>
              <a:tr h="0">
                <a:tc>
                  <a:txBody>
                    <a:bodyPr/>
                    <a:lstStyle/>
                    <a:p>
                      <a:pPr marL="0" marR="0" algn="ctr">
                        <a:lnSpc>
                          <a:spcPct val="107000"/>
                        </a:lnSpc>
                        <a:spcBef>
                          <a:spcPts val="0"/>
                        </a:spcBef>
                        <a:spcAft>
                          <a:spcPts val="1500"/>
                        </a:spcAft>
                      </a:pPr>
                      <a:r>
                        <a:rPr lang="en-US" sz="1600" b="1" dirty="0" err="1">
                          <a:effectLst/>
                          <a:latin typeface="Intel Clear" panose="020B0604020203020204" pitchFamily="34" charset="0"/>
                          <a:ea typeface="Intel Clear" panose="020B0604020203020204" pitchFamily="34" charset="0"/>
                          <a:cs typeface="Intel Clear" panose="020B0604020203020204" pitchFamily="34" charset="0"/>
                        </a:rPr>
                        <a:t>Ardumoto</a:t>
                      </a:r>
                      <a:r>
                        <a:rPr lang="en-US" sz="1600" b="1" dirty="0">
                          <a:effectLst/>
                          <a:latin typeface="Intel Clear" panose="020B0604020203020204" pitchFamily="34" charset="0"/>
                          <a:ea typeface="Intel Clear" panose="020B0604020203020204" pitchFamily="34" charset="0"/>
                          <a:cs typeface="Intel Clear" panose="020B0604020203020204" pitchFamily="34" charset="0"/>
                        </a:rPr>
                        <a:t> </a:t>
                      </a: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Shield Pins</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JST Cable</a:t>
                      </a:r>
                      <a:r>
                        <a:rPr lang="en-US" sz="1600" b="1" baseline="0" dirty="0" smtClean="0">
                          <a:effectLst/>
                          <a:latin typeface="Intel Clear" panose="020B0604020203020204" pitchFamily="34" charset="0"/>
                          <a:ea typeface="Intel Clear" panose="020B0604020203020204" pitchFamily="34" charset="0"/>
                          <a:cs typeface="Intel Clear" panose="020B0604020203020204" pitchFamily="34" charset="0"/>
                        </a:rPr>
                        <a:t> from Sensor</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b="1" dirty="0" smtClean="0">
                          <a:effectLst/>
                          <a:latin typeface="Intel Clear" panose="020B0604020203020204" pitchFamily="34" charset="0"/>
                          <a:ea typeface="Intel Clear" panose="020B0604020203020204" pitchFamily="34" charset="0"/>
                          <a:cs typeface="Intel Clear" panose="020B0604020203020204" pitchFamily="34" charset="0"/>
                        </a:rPr>
                        <a:t>Jumper Wires</a:t>
                      </a:r>
                      <a:endParaRPr lang="en-US" sz="1600" dirty="0" smtClean="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Analog 0</a:t>
                      </a:r>
                      <a:endParaRPr lang="en-US" sz="1600" dirty="0">
                        <a:effectLst/>
                        <a:latin typeface="Intel Clear" panose="020B0604020203020204" pitchFamily="34" charset="0"/>
                        <a:ea typeface="Intel Clear" panose="020B0604020203020204" pitchFamily="34" charset="0"/>
                        <a:cs typeface="Intel Clear" panose="020B0604020203020204" pitchFamily="34"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Data Line </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a:effectLst/>
                          <a:latin typeface="Intel Clear" panose="020B0604020203020204" pitchFamily="34" charset="0"/>
                          <a:ea typeface="Intel Clear" panose="020B0604020203020204" pitchFamily="34" charset="0"/>
                          <a:cs typeface="Intel Clear" panose="020B0604020203020204" pitchFamily="34" charset="0"/>
                        </a:rPr>
                        <a:t>POWER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5V</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600" dirty="0">
                          <a:effectLst/>
                          <a:latin typeface="Intel Clear" panose="020B0604020203020204" pitchFamily="34" charset="0"/>
                          <a:ea typeface="Intel Clear" panose="020B0604020203020204" pitchFamily="34" charset="0"/>
                          <a:cs typeface="Intel Clear" panose="020B0604020203020204" pitchFamily="34" charset="0"/>
                        </a:rPr>
                        <a:t>GND Header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GND</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Male</a:t>
                      </a:r>
                      <a:r>
                        <a:rPr lang="en-US" sz="1600" baseline="0" dirty="0" smtClean="0">
                          <a:effectLst/>
                          <a:latin typeface="Intel Clear" panose="020B0604020203020204" pitchFamily="34" charset="0"/>
                          <a:ea typeface="Intel Clear" panose="020B0604020203020204" pitchFamily="34" charset="0"/>
                          <a:cs typeface="Intel Clear" panose="020B0604020203020204" pitchFamily="34" charset="0"/>
                        </a:rPr>
                        <a:t> to Male</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t>
                      </a:r>
                      <a:r>
                        <a:rPr lang="en-US" sz="1600" dirty="0" smtClean="0">
                          <a:effectLst/>
                          <a:latin typeface="Intel Clear" panose="020B0604020203020204" pitchFamily="34" charset="0"/>
                          <a:ea typeface="Intel Clear" panose="020B0604020203020204" pitchFamily="34" charset="0"/>
                          <a:cs typeface="Intel Clear" panose="020B0604020203020204" pitchFamily="34" charset="0"/>
                        </a:rPr>
                        <a:t>-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38</a:t>
            </a:fld>
            <a:endParaRPr lang="en-US" dirty="0">
              <a:solidFill>
                <a:prstClr val="white"/>
              </a:solidFill>
            </a:endParaRPr>
          </a:p>
        </p:txBody>
      </p:sp>
    </p:spTree>
    <p:extLst>
      <p:ext uri="{BB962C8B-B14F-4D97-AF65-F5344CB8AC3E}">
        <p14:creationId xmlns:p14="http://schemas.microsoft.com/office/powerpoint/2010/main" val="32547598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39</a:t>
            </a:fld>
            <a:endParaRPr lang="en-US" dirty="0">
              <a:solidFill>
                <a:prstClr val="white"/>
              </a:solidFill>
            </a:endParaRPr>
          </a:p>
        </p:txBody>
      </p:sp>
      <p:sp>
        <p:nvSpPr>
          <p:cNvPr id="5" name="Title 4"/>
          <p:cNvSpPr>
            <a:spLocks noGrp="1"/>
          </p:cNvSpPr>
          <p:nvPr>
            <p:ph type="title"/>
          </p:nvPr>
        </p:nvSpPr>
        <p:spPr/>
        <p:txBody>
          <a:bodyPr/>
          <a:lstStyle/>
          <a:p>
            <a:r>
              <a:rPr lang="en-US" dirty="0" smtClean="0"/>
              <a:t>Test Servo Motor and IR Proximity Sensor</a:t>
            </a:r>
            <a:endParaRPr lang="en-US" dirty="0"/>
          </a:p>
        </p:txBody>
      </p:sp>
      <p:sp>
        <p:nvSpPr>
          <p:cNvPr id="6" name="Content Placeholder 5"/>
          <p:cNvSpPr>
            <a:spLocks noGrp="1"/>
          </p:cNvSpPr>
          <p:nvPr>
            <p:ph sz="quarter" idx="13"/>
          </p:nvPr>
        </p:nvSpPr>
        <p:spPr/>
        <p:txBody>
          <a:bodyPr/>
          <a:lstStyle/>
          <a:p>
            <a:r>
              <a:rPr lang="en-US" dirty="0"/>
              <a:t>With Arduino 101 connected to the PC and the IDE open.</a:t>
            </a:r>
          </a:p>
          <a:p>
            <a:r>
              <a:rPr lang="fr-FR" b="1" dirty="0">
                <a:solidFill>
                  <a:srgbClr val="002060"/>
                </a:solidFill>
                <a:ea typeface="Segoe UI" pitchFamily="34" charset="0"/>
                <a:cs typeface="Segoe UI" pitchFamily="34" charset="0"/>
              </a:rPr>
              <a:t>Start Racer LED Test sketch</a:t>
            </a:r>
          </a:p>
          <a:p>
            <a:r>
              <a:rPr lang="en-GB" b="1" dirty="0">
                <a:ea typeface="Segoe UI" panose="020B0502040204020203" pitchFamily="34" charset="0"/>
                <a:cs typeface="Segoe UI" panose="020B0502040204020203" pitchFamily="34" charset="0"/>
              </a:rPr>
              <a:t>File-&gt; Sketchbook -&gt;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Examples </a:t>
            </a:r>
            <a:r>
              <a:rPr lang="en-GB" b="1" dirty="0" smtClean="0">
                <a:ea typeface="Segoe UI" panose="020B0502040204020203" pitchFamily="34" charset="0"/>
                <a:cs typeface="Segoe UI" panose="020B0502040204020203" pitchFamily="34" charset="0"/>
              </a:rPr>
              <a:t>-&gt;</a:t>
            </a:r>
            <a:r>
              <a:rPr lang="en-GB" b="1" dirty="0" err="1" smtClean="0">
                <a:ea typeface="Segoe UI" panose="020B0502040204020203" pitchFamily="34" charset="0"/>
                <a:cs typeface="Segoe UI" panose="020B0502040204020203" pitchFamily="34" charset="0"/>
              </a:rPr>
              <a:t>ServoTest</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Sketch</a:t>
            </a: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Servo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With the Proximity Sensor installed on the servo motor you will see the sensor sweep left and right.</a:t>
            </a:r>
            <a:endParaRPr lang="en-GB" dirty="0">
              <a:cs typeface="Segoe UI" panose="020B0502040204020203" pitchFamily="34" charset="0"/>
            </a:endParaRPr>
          </a:p>
          <a:p>
            <a:r>
              <a:rPr lang="en-GB" b="1" dirty="0">
                <a:ea typeface="Segoe UI" panose="020B0502040204020203" pitchFamily="34" charset="0"/>
                <a:cs typeface="Segoe UI" panose="020B0502040204020203" pitchFamily="34" charset="0"/>
              </a:rPr>
              <a:t>File-&gt; Sketchbook -&gt; </a:t>
            </a:r>
            <a:r>
              <a:rPr lang="en-GB" b="1" dirty="0" err="1">
                <a:ea typeface="Segoe UI" panose="020B0502040204020203" pitchFamily="34" charset="0"/>
                <a:cs typeface="Segoe UI" panose="020B0502040204020203" pitchFamily="34" charset="0"/>
              </a:rPr>
              <a:t>NMMakers_FnF_Event</a:t>
            </a:r>
            <a:r>
              <a:rPr lang="en-GB" b="1" dirty="0">
                <a:ea typeface="Segoe UI" panose="020B0502040204020203" pitchFamily="34" charset="0"/>
                <a:cs typeface="Segoe UI" panose="020B0502040204020203" pitchFamily="34" charset="0"/>
              </a:rPr>
              <a:t> -&gt; Examples </a:t>
            </a:r>
            <a:r>
              <a:rPr lang="en-GB" b="1" dirty="0" smtClean="0">
                <a:ea typeface="Segoe UI" panose="020B0502040204020203" pitchFamily="34" charset="0"/>
                <a:cs typeface="Segoe UI" panose="020B0502040204020203" pitchFamily="34" charset="0"/>
              </a:rPr>
              <a:t>-&gt;</a:t>
            </a:r>
            <a:r>
              <a:rPr lang="en-GB" b="1" dirty="0" err="1" smtClean="0">
                <a:ea typeface="Segoe UI" panose="020B0502040204020203" pitchFamily="34" charset="0"/>
                <a:cs typeface="Segoe UI" panose="020B0502040204020203" pitchFamily="34" charset="0"/>
              </a:rPr>
              <a:t>ProximityTest</a:t>
            </a:r>
            <a:endParaRPr lang="en-GB" b="1" dirty="0">
              <a:ea typeface="Segoe UI" panose="020B0502040204020203" pitchFamily="34" charset="0"/>
              <a:cs typeface="Segoe UI" panose="020B0502040204020203" pitchFamily="34" charset="0"/>
            </a:endParaRPr>
          </a:p>
          <a:p>
            <a:pPr lvl="2"/>
            <a:r>
              <a:rPr lang="en-GB" dirty="0">
                <a:ea typeface="Segoe UI" panose="020B0502040204020203" pitchFamily="34" charset="0"/>
                <a:cs typeface="Segoe UI" panose="020B0502040204020203" pitchFamily="34" charset="0"/>
              </a:rPr>
              <a:t>Upload the Sketch</a:t>
            </a:r>
          </a:p>
          <a:p>
            <a:r>
              <a:rPr lang="en-GB" dirty="0">
                <a:ea typeface="Segoe UI" panose="020B0502040204020203" pitchFamily="34" charset="0"/>
                <a:cs typeface="Segoe UI" panose="020B0502040204020203" pitchFamily="34" charset="0"/>
              </a:rPr>
              <a:t>The </a:t>
            </a:r>
            <a:r>
              <a:rPr lang="en-GB" dirty="0" smtClean="0">
                <a:ea typeface="Segoe UI" panose="020B0502040204020203" pitchFamily="34" charset="0"/>
                <a:cs typeface="Segoe UI" panose="020B0502040204020203" pitchFamily="34" charset="0"/>
              </a:rPr>
              <a:t>IR Proximity Sensor will </a:t>
            </a:r>
            <a:r>
              <a:rPr lang="en-GB" dirty="0">
                <a:ea typeface="Segoe UI" panose="020B0502040204020203" pitchFamily="34" charset="0"/>
                <a:cs typeface="Segoe UI" panose="020B0502040204020203" pitchFamily="34" charset="0"/>
              </a:rPr>
              <a:t>run a test pattern</a:t>
            </a:r>
          </a:p>
          <a:p>
            <a:r>
              <a:rPr lang="en-GB" dirty="0">
                <a:ea typeface="Segoe UI" panose="020B0502040204020203" pitchFamily="34" charset="0"/>
                <a:cs typeface="Segoe UI" panose="020B0502040204020203" pitchFamily="34" charset="0"/>
              </a:rPr>
              <a:t>	</a:t>
            </a:r>
            <a:r>
              <a:rPr lang="en-GB" dirty="0" smtClean="0">
                <a:ea typeface="Segoe UI" panose="020B0502040204020203" pitchFamily="34" charset="0"/>
                <a:cs typeface="Segoe UI" panose="020B0502040204020203" pitchFamily="34" charset="0"/>
              </a:rPr>
              <a:t>The Proximity Sensor will report to the IDE Serial Monitor the value (0 to 1023) to an object.</a:t>
            </a:r>
            <a:endParaRPr lang="en-GB" dirty="0">
              <a:cs typeface="Segoe UI" panose="020B0502040204020203" pitchFamily="34" charset="0"/>
            </a:endParaRPr>
          </a:p>
          <a:p>
            <a:endParaRPr lang="en-US" dirty="0"/>
          </a:p>
        </p:txBody>
      </p:sp>
    </p:spTree>
    <p:extLst>
      <p:ext uri="{BB962C8B-B14F-4D97-AF65-F5344CB8AC3E}">
        <p14:creationId xmlns:p14="http://schemas.microsoft.com/office/powerpoint/2010/main" val="695113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Arduino 101</a:t>
            </a:r>
            <a:endParaRPr lang="en-US" dirty="0"/>
          </a:p>
        </p:txBody>
      </p:sp>
      <p:sp>
        <p:nvSpPr>
          <p:cNvPr id="3" name="Text Placeholder 2"/>
          <p:cNvSpPr>
            <a:spLocks noGrp="1"/>
          </p:cNvSpPr>
          <p:nvPr>
            <p:ph type="body" idx="1"/>
          </p:nvPr>
        </p:nvSpPr>
        <p:spPr/>
        <p:txBody>
          <a:bodyPr/>
          <a:lstStyle/>
          <a:p>
            <a:r>
              <a:rPr lang="en-US" sz="2400" b="1" dirty="0" smtClean="0"/>
              <a:t>Intel Maker Nation and NM Makers</a:t>
            </a:r>
          </a:p>
          <a:p>
            <a:r>
              <a:rPr lang="en-US" sz="2400" b="1" dirty="0" smtClean="0"/>
              <a:t>Family and Friends Amazing Car Experience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313" y="611406"/>
            <a:ext cx="4587699" cy="4233286"/>
          </a:xfrm>
          <a:prstGeom prst="rect">
            <a:avLst/>
          </a:prstGeom>
        </p:spPr>
      </p:pic>
    </p:spTree>
    <p:extLst>
      <p:ext uri="{BB962C8B-B14F-4D97-AF65-F5344CB8AC3E}">
        <p14:creationId xmlns:p14="http://schemas.microsoft.com/office/powerpoint/2010/main" val="2041985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Material</a:t>
            </a:r>
            <a:endParaRPr lang="en-US" dirty="0"/>
          </a:p>
        </p:txBody>
      </p:sp>
      <p:sp>
        <p:nvSpPr>
          <p:cNvPr id="3" name="Text Placeholder 2"/>
          <p:cNvSpPr>
            <a:spLocks noGrp="1"/>
          </p:cNvSpPr>
          <p:nvPr>
            <p:ph type="body" idx="1"/>
          </p:nvPr>
        </p:nvSpPr>
        <p:spPr>
          <a:xfrm>
            <a:off x="607484" y="4321533"/>
            <a:ext cx="10363200" cy="2071103"/>
          </a:xfrm>
        </p:spPr>
        <p:txBody>
          <a:bodyPr>
            <a:normAutofit fontScale="92500" lnSpcReduction="20000"/>
          </a:bodyPr>
          <a:lstStyle/>
          <a:p>
            <a:r>
              <a:rPr lang="en-US" dirty="0" smtClean="0"/>
              <a:t>Arduino 101 Quick Start</a:t>
            </a:r>
          </a:p>
          <a:p>
            <a:r>
              <a:rPr lang="en-US" dirty="0" smtClean="0"/>
              <a:t>Intel Boards Quick Comparison</a:t>
            </a:r>
          </a:p>
          <a:p>
            <a:r>
              <a:rPr lang="en-US" dirty="0" smtClean="0"/>
              <a:t>Amazing Car Experience </a:t>
            </a:r>
          </a:p>
          <a:p>
            <a:r>
              <a:rPr lang="en-US" dirty="0"/>
              <a:t>	</a:t>
            </a:r>
            <a:r>
              <a:rPr lang="en-US" dirty="0" smtClean="0"/>
              <a:t>Parts Placemat</a:t>
            </a:r>
          </a:p>
          <a:p>
            <a:r>
              <a:rPr lang="en-US" dirty="0"/>
              <a:t>	</a:t>
            </a:r>
            <a:r>
              <a:rPr lang="en-US" dirty="0" smtClean="0"/>
              <a:t>Connection Tables</a:t>
            </a:r>
          </a:p>
        </p:txBody>
      </p:sp>
    </p:spTree>
    <p:extLst>
      <p:ext uri="{BB962C8B-B14F-4D97-AF65-F5344CB8AC3E}">
        <p14:creationId xmlns:p14="http://schemas.microsoft.com/office/powerpoint/2010/main" val="16024885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IDE and Curie Boards</a:t>
            </a:r>
            <a:endParaRPr lang="en-US" dirty="0"/>
          </a:p>
        </p:txBody>
      </p:sp>
      <p:sp>
        <p:nvSpPr>
          <p:cNvPr id="3" name="Content Placeholder 2"/>
          <p:cNvSpPr>
            <a:spLocks noGrp="1"/>
          </p:cNvSpPr>
          <p:nvPr>
            <p:ph sz="quarter" idx="13"/>
          </p:nvPr>
        </p:nvSpPr>
        <p:spPr>
          <a:xfrm>
            <a:off x="607485" y="1012372"/>
            <a:ext cx="6642402" cy="5159830"/>
          </a:xfrm>
        </p:spPr>
        <p:txBody>
          <a:bodyPr/>
          <a:lstStyle/>
          <a:p>
            <a:pPr lvl="0"/>
            <a:r>
              <a:rPr lang="en-US" dirty="0" smtClean="0"/>
              <a:t>Download and install IDE</a:t>
            </a:r>
          </a:p>
          <a:p>
            <a:pPr lvl="1"/>
            <a:r>
              <a:rPr lang="en-US" sz="2000" dirty="0" smtClean="0"/>
              <a:t>Go </a:t>
            </a:r>
            <a:r>
              <a:rPr lang="en-US" sz="2000" dirty="0"/>
              <a:t>to </a:t>
            </a:r>
            <a:r>
              <a:rPr lang="en-US" sz="2000" u="sng" dirty="0">
                <a:hlinkClick r:id="rId2"/>
              </a:rPr>
              <a:t>https://www.arduino.cc/en/Main/Software</a:t>
            </a:r>
            <a:r>
              <a:rPr lang="en-US" sz="2000" dirty="0"/>
              <a:t> and download the Arduino IDE for your OS.  (Arduino 1.6.8 is the preferred version)</a:t>
            </a:r>
          </a:p>
          <a:p>
            <a:r>
              <a:rPr lang="en-US" dirty="0" smtClean="0"/>
              <a:t>Install Arduino/</a:t>
            </a:r>
            <a:r>
              <a:rPr lang="en-US" dirty="0" err="1" smtClean="0"/>
              <a:t>Genuino</a:t>
            </a:r>
            <a:r>
              <a:rPr lang="en-US" dirty="0" smtClean="0"/>
              <a:t> 101 Core</a:t>
            </a:r>
          </a:p>
          <a:p>
            <a:pPr marL="643459" lvl="1" indent="-342900">
              <a:buFont typeface="Wingdings" panose="05000000000000000000" pitchFamily="2" charset="2"/>
              <a:buAutoNum type="arabicPeriod"/>
            </a:pPr>
            <a:r>
              <a:rPr lang="en-US" sz="2000" dirty="0">
                <a:cs typeface="Segoe UI" panose="020B0502040204020203" pitchFamily="34" charset="0"/>
              </a:rPr>
              <a:t>Double click on </a:t>
            </a:r>
            <a:r>
              <a:rPr lang="en-US" sz="2000" b="1" dirty="0">
                <a:cs typeface="Segoe UI" panose="020B0502040204020203" pitchFamily="34" charset="0"/>
              </a:rPr>
              <a:t>Arduino.exe</a:t>
            </a:r>
            <a:r>
              <a:rPr lang="en-US" sz="2000" dirty="0">
                <a:cs typeface="Segoe UI" panose="020B0502040204020203" pitchFamily="34" charset="0"/>
              </a:rPr>
              <a:t> shortcut</a:t>
            </a:r>
          </a:p>
          <a:p>
            <a:pPr marL="643459" lvl="1" indent="-342900">
              <a:buAutoNum type="arabicPeriod"/>
            </a:pPr>
            <a:r>
              <a:rPr lang="en-US" sz="2000" dirty="0"/>
              <a:t>In Arduino IDE, launch boards manager: </a:t>
            </a:r>
            <a:r>
              <a:rPr lang="en-US" sz="2000" b="1" dirty="0"/>
              <a:t>Tools -&gt; Board: -&gt; Boards Manager</a:t>
            </a:r>
          </a:p>
          <a:p>
            <a:pPr marL="643459" lvl="1" indent="-342900">
              <a:buAutoNum type="arabicPeriod"/>
            </a:pPr>
            <a:r>
              <a:rPr lang="en-US" sz="2000" dirty="0"/>
              <a:t>Highlight Intel Curie Boards, and click </a:t>
            </a:r>
            <a:r>
              <a:rPr lang="en-US" sz="2000" b="1" dirty="0"/>
              <a:t>Install</a:t>
            </a:r>
          </a:p>
          <a:p>
            <a:pPr marL="643459" lvl="1" indent="-342900">
              <a:buAutoNum type="arabicPeriod"/>
            </a:pPr>
            <a:r>
              <a:rPr lang="en-US" sz="2000" dirty="0"/>
              <a:t>You will be prompted </a:t>
            </a:r>
            <a:r>
              <a:rPr lang="en-US" sz="2000" dirty="0" smtClean="0"/>
              <a:t>multiple times to </a:t>
            </a:r>
            <a:r>
              <a:rPr lang="en-US" sz="2000" dirty="0"/>
              <a:t>accept the </a:t>
            </a:r>
            <a:r>
              <a:rPr lang="en-US" sz="2000" dirty="0" smtClean="0"/>
              <a:t>driver/device software.  </a:t>
            </a:r>
            <a:br>
              <a:rPr lang="en-US" sz="2000" dirty="0" smtClean="0"/>
            </a:br>
            <a:r>
              <a:rPr lang="en-US" sz="2000" dirty="0" smtClean="0"/>
              <a:t>Click </a:t>
            </a:r>
            <a:r>
              <a:rPr lang="en-US" sz="2000" b="1" dirty="0"/>
              <a:t>Install</a:t>
            </a:r>
            <a:r>
              <a:rPr lang="en-US" sz="2000" dirty="0"/>
              <a:t> for each </a:t>
            </a:r>
            <a:r>
              <a:rPr lang="en-US" sz="2000" dirty="0" smtClean="0"/>
              <a:t>prompt.</a:t>
            </a:r>
            <a:endParaRPr lang="en-US" sz="2000" b="1"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7363884" y="3453493"/>
            <a:ext cx="3412973" cy="1790884"/>
          </a:xfrm>
          <a:prstGeom prst="rect">
            <a:avLst/>
          </a:prstGeom>
          <a:noFill/>
          <a:ln>
            <a:noFill/>
          </a:ln>
        </p:spPr>
      </p:pic>
      <p:pic>
        <p:nvPicPr>
          <p:cNvPr id="7" name="Picture 6"/>
          <p:cNvPicPr/>
          <p:nvPr/>
        </p:nvPicPr>
        <p:blipFill>
          <a:blip r:embed="rId4"/>
          <a:stretch>
            <a:fillRect/>
          </a:stretch>
        </p:blipFill>
        <p:spPr>
          <a:xfrm>
            <a:off x="7363884" y="5244377"/>
            <a:ext cx="3412973" cy="1432790"/>
          </a:xfrm>
          <a:prstGeom prst="rect">
            <a:avLst/>
          </a:prstGeom>
        </p:spPr>
      </p:pic>
      <p:pic>
        <p:nvPicPr>
          <p:cNvPr id="8" name="Picture 7"/>
          <p:cNvPicPr/>
          <p:nvPr/>
        </p:nvPicPr>
        <p:blipFill rotWithShape="1">
          <a:blip r:embed="rId5" cstate="print">
            <a:extLst>
              <a:ext uri="{28A0092B-C50C-407E-A947-70E740481C1C}">
                <a14:useLocalDpi xmlns:a14="http://schemas.microsoft.com/office/drawing/2010/main" val="0"/>
              </a:ext>
            </a:extLst>
          </a:blip>
          <a:srcRect b="31711"/>
          <a:stretch/>
        </p:blipFill>
        <p:spPr bwMode="auto">
          <a:xfrm>
            <a:off x="7363884" y="411798"/>
            <a:ext cx="2914952" cy="1970726"/>
          </a:xfrm>
          <a:prstGeom prst="rect">
            <a:avLst/>
          </a:prstGeom>
          <a:noFill/>
          <a:ln>
            <a:noFill/>
          </a:ln>
        </p:spPr>
      </p:pic>
      <p:pic>
        <p:nvPicPr>
          <p:cNvPr id="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3884" y="2475096"/>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41</a:t>
            </a:fld>
            <a:endParaRPr lang="en-US" dirty="0">
              <a:solidFill>
                <a:prstClr val="white"/>
              </a:solidFill>
            </a:endParaRPr>
          </a:p>
        </p:txBody>
      </p:sp>
    </p:spTree>
    <p:extLst>
      <p:ext uri="{BB962C8B-B14F-4D97-AF65-F5344CB8AC3E}">
        <p14:creationId xmlns:p14="http://schemas.microsoft.com/office/powerpoint/2010/main" val="33752375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Intel’s </a:t>
            </a:r>
            <a:r>
              <a:rPr lang="en-US" dirty="0" err="1" smtClean="0"/>
              <a:t>MicroComputer</a:t>
            </a:r>
            <a:r>
              <a:rPr lang="en-US" dirty="0" smtClean="0"/>
              <a:t> Comparison</a:t>
            </a:r>
            <a:endParaRPr lang="en-US" dirty="0"/>
          </a:p>
        </p:txBody>
      </p:sp>
      <p:pic>
        <p:nvPicPr>
          <p:cNvPr id="4098" name="Picture 2" descr="TweakTown Enlarged Image"/>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38892" y="984126"/>
            <a:ext cx="10133389" cy="571058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42</a:t>
            </a:fld>
            <a:endParaRPr lang="en-US" dirty="0">
              <a:solidFill>
                <a:prstClr val="white"/>
              </a:solidFill>
            </a:endParaRPr>
          </a:p>
        </p:txBody>
      </p:sp>
    </p:spTree>
    <p:extLst>
      <p:ext uri="{BB962C8B-B14F-4D97-AF65-F5344CB8AC3E}">
        <p14:creationId xmlns:p14="http://schemas.microsoft.com/office/powerpoint/2010/main" val="23875138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a:t>
            </a:r>
            <a:r>
              <a:rPr lang="en-US" dirty="0" err="1" smtClean="0"/>
              <a:t>Genuino</a:t>
            </a:r>
            <a:r>
              <a:rPr lang="en-US" dirty="0" smtClean="0"/>
              <a:t> 101 Specifications</a:t>
            </a:r>
            <a:endParaRPr lang="en-US" dirty="0"/>
          </a:p>
        </p:txBody>
      </p:sp>
      <p:pic>
        <p:nvPicPr>
          <p:cNvPr id="9218" name="Picture 2" descr="Arduino 101 Specs"/>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00050" y="945378"/>
            <a:ext cx="10930931" cy="5651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43</a:t>
            </a:fld>
            <a:endParaRPr lang="en-US" dirty="0">
              <a:solidFill>
                <a:prstClr val="white"/>
              </a:solidFill>
            </a:endParaRPr>
          </a:p>
        </p:txBody>
      </p:sp>
    </p:spTree>
    <p:extLst>
      <p:ext uri="{BB962C8B-B14F-4D97-AF65-F5344CB8AC3E}">
        <p14:creationId xmlns:p14="http://schemas.microsoft.com/office/powerpoint/2010/main" val="1712840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Parts Placemat</a:t>
            </a:r>
            <a:endParaRPr lang="en-US" dirty="0"/>
          </a:p>
        </p:txBody>
      </p:sp>
      <p:sp>
        <p:nvSpPr>
          <p:cNvPr id="8" name="Slide Number Placeholder 7"/>
          <p:cNvSpPr>
            <a:spLocks noGrp="1"/>
          </p:cNvSpPr>
          <p:nvPr>
            <p:ph type="sldNum" sz="quarter" idx="12"/>
          </p:nvPr>
        </p:nvSpPr>
        <p:spPr/>
        <p:txBody>
          <a:bodyPr/>
          <a:lstStyle/>
          <a:p>
            <a:fld id="{EE2556C5-CE8C-6547-B838-EA80C61A4AF7}" type="slidenum">
              <a:rPr lang="en-US" smtClean="0">
                <a:solidFill>
                  <a:prstClr val="white"/>
                </a:solidFill>
              </a:rPr>
              <a:pPr/>
              <a:t>44</a:t>
            </a:fld>
            <a:endParaRPr lang="en-US" dirty="0">
              <a:solidFill>
                <a:prstClr val="white"/>
              </a:solidFill>
            </a:endParaRPr>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2970175131"/>
              </p:ext>
            </p:extLst>
          </p:nvPr>
        </p:nvGraphicFramePr>
        <p:xfrm>
          <a:off x="8058706" y="1463675"/>
          <a:ext cx="1520722" cy="1317432"/>
        </p:xfrm>
        <a:graphic>
          <a:graphicData uri="http://schemas.openxmlformats.org/presentationml/2006/ole">
            <mc:AlternateContent xmlns:mc="http://schemas.openxmlformats.org/markup-compatibility/2006">
              <mc:Choice xmlns:v="urn:schemas-microsoft-com:vml" Requires="v">
                <p:oleObj spid="_x0000_s6195" name="Acrobat Document" showAsIcon="1" r:id="rId3" imgW="914400" imgH="792360" progId="AcroExch.Document.11">
                  <p:link updateAutomatic="1"/>
                </p:oleObj>
              </mc:Choice>
              <mc:Fallback>
                <p:oleObj name="Acrobat Document" showAsIcon="1" r:id="rId3" imgW="914400" imgH="792360" progId="AcroExch.Document.11">
                  <p:link updateAutomatic="1"/>
                  <p:pic>
                    <p:nvPicPr>
                      <p:cNvPr id="0" name=""/>
                      <p:cNvPicPr/>
                      <p:nvPr/>
                    </p:nvPicPr>
                    <p:blipFill>
                      <a:blip r:embed="rId4"/>
                      <a:stretch>
                        <a:fillRect/>
                      </a:stretch>
                    </p:blipFill>
                    <p:spPr>
                      <a:xfrm>
                        <a:off x="8058706" y="1463675"/>
                        <a:ext cx="1520722" cy="1317432"/>
                      </a:xfrm>
                      <a:prstGeom prst="rect">
                        <a:avLst/>
                      </a:prstGeom>
                    </p:spPr>
                  </p:pic>
                </p:oleObj>
              </mc:Fallback>
            </mc:AlternateContent>
          </a:graphicData>
        </a:graphic>
      </p:graphicFrame>
      <p:pic>
        <p:nvPicPr>
          <p:cNvPr id="12" name="Picture 11"/>
          <p:cNvPicPr>
            <a:picLocks noChangeAspect="1"/>
          </p:cNvPicPr>
          <p:nvPr/>
        </p:nvPicPr>
        <p:blipFill>
          <a:blip r:embed="rId5"/>
          <a:stretch>
            <a:fillRect/>
          </a:stretch>
        </p:blipFill>
        <p:spPr>
          <a:xfrm>
            <a:off x="607484" y="1646238"/>
            <a:ext cx="5967451" cy="3657600"/>
          </a:xfrm>
          <a:prstGeom prst="rect">
            <a:avLst/>
          </a:prstGeom>
        </p:spPr>
      </p:pic>
      <p:pic>
        <p:nvPicPr>
          <p:cNvPr id="13" name="Picture 12"/>
          <p:cNvPicPr>
            <a:picLocks noChangeAspect="1"/>
          </p:cNvPicPr>
          <p:nvPr/>
        </p:nvPicPr>
        <p:blipFill>
          <a:blip r:embed="rId6"/>
          <a:stretch>
            <a:fillRect/>
          </a:stretch>
        </p:blipFill>
        <p:spPr>
          <a:xfrm>
            <a:off x="5623744" y="2774916"/>
            <a:ext cx="5956540" cy="3657600"/>
          </a:xfrm>
          <a:prstGeom prst="rect">
            <a:avLst/>
          </a:prstGeom>
        </p:spPr>
      </p:pic>
    </p:spTree>
    <p:extLst>
      <p:ext uri="{BB962C8B-B14F-4D97-AF65-F5344CB8AC3E}">
        <p14:creationId xmlns:p14="http://schemas.microsoft.com/office/powerpoint/2010/main" val="22053628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Motor and Motor Encoder Connection Tables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96715875"/>
              </p:ext>
            </p:extLst>
          </p:nvPr>
        </p:nvGraphicFramePr>
        <p:xfrm>
          <a:off x="607484" y="3699499"/>
          <a:ext cx="5687180" cy="1044321"/>
        </p:xfrm>
        <a:graphic>
          <a:graphicData uri="http://schemas.openxmlformats.org/drawingml/2006/table">
            <a:tbl>
              <a:tblPr firstRow="1" firstCol="1" bandRow="1"/>
              <a:tblGrid>
                <a:gridCol w="2843590"/>
                <a:gridCol w="2843590"/>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Right Motor 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B3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RIGHT MOTOR -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B4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graphicFrame>
        <p:nvGraphicFramePr>
          <p:cNvPr id="8" name="Content Placeholder 3"/>
          <p:cNvGraphicFramePr>
            <a:graphicFrameLocks noGrp="1"/>
          </p:cNvGraphicFramePr>
          <p:nvPr>
            <p:ph sz="quarter" idx="13"/>
            <p:extLst>
              <p:ext uri="{D42A27DB-BD31-4B8C-83A1-F6EECF244321}">
                <p14:modId xmlns:p14="http://schemas.microsoft.com/office/powerpoint/2010/main" val="851902596"/>
              </p:ext>
            </p:extLst>
          </p:nvPr>
        </p:nvGraphicFramePr>
        <p:xfrm>
          <a:off x="607482" y="2044670"/>
          <a:ext cx="5687182" cy="1044321"/>
        </p:xfrm>
        <a:graphic>
          <a:graphicData uri="http://schemas.openxmlformats.org/drawingml/2006/table">
            <a:tbl>
              <a:tblPr firstRow="1" firstCol="1" bandRow="1"/>
              <a:tblGrid>
                <a:gridCol w="2843591"/>
                <a:gridCol w="2843591"/>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Left Motor Jumper 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LEFT MOTOR -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A2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LEFT MOTOR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A1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Soldered on Motor Jumper Wire -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69726156"/>
              </p:ext>
            </p:extLst>
          </p:nvPr>
        </p:nvGraphicFramePr>
        <p:xfrm>
          <a:off x="6340499" y="2055015"/>
          <a:ext cx="5330570" cy="1392428"/>
        </p:xfrm>
        <a:graphic>
          <a:graphicData uri="http://schemas.openxmlformats.org/drawingml/2006/table">
            <a:tbl>
              <a:tblPr firstRow="1" firstCol="1" bandRow="1"/>
              <a:tblGrid>
                <a:gridCol w="1714534"/>
                <a:gridCol w="1611481"/>
                <a:gridCol w="200455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Left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Digital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r>
                        <a:rPr lang="en-US" sz="10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31248363"/>
              </p:ext>
            </p:extLst>
          </p:nvPr>
        </p:nvGraphicFramePr>
        <p:xfrm>
          <a:off x="6340500" y="3699499"/>
          <a:ext cx="5330571" cy="1392428"/>
        </p:xfrm>
        <a:graphic>
          <a:graphicData uri="http://schemas.openxmlformats.org/drawingml/2006/table">
            <a:tbl>
              <a:tblPr firstRow="1" firstCol="1" bandRow="1"/>
              <a:tblGrid>
                <a:gridCol w="1717650"/>
                <a:gridCol w="1608364"/>
                <a:gridCol w="200455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Right Wheel Encoder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OUT (white)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2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 (Red)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 (Black)</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Male</a:t>
                      </a:r>
                      <a:r>
                        <a:rPr lang="en-US" sz="11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to Male</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11" name="Rectangle 2"/>
          <p:cNvSpPr>
            <a:spLocks noChangeArrowheads="1"/>
          </p:cNvSpPr>
          <p:nvPr/>
        </p:nvSpPr>
        <p:spPr bwMode="auto">
          <a:xfrm>
            <a:off x="607482" y="1789339"/>
            <a:ext cx="1065714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Left Motor and Left Wheel Encoder:</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Right Motor and Right Wheel Encoder: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Slide Number Placeholder 11"/>
          <p:cNvSpPr>
            <a:spLocks noGrp="1"/>
          </p:cNvSpPr>
          <p:nvPr>
            <p:ph type="sldNum" sz="quarter" idx="12"/>
          </p:nvPr>
        </p:nvSpPr>
        <p:spPr/>
        <p:txBody>
          <a:bodyPr/>
          <a:lstStyle/>
          <a:p>
            <a:fld id="{EE2556C5-CE8C-6547-B838-EA80C61A4AF7}" type="slidenum">
              <a:rPr lang="en-US" smtClean="0">
                <a:solidFill>
                  <a:prstClr val="white"/>
                </a:solidFill>
              </a:rPr>
              <a:pPr/>
              <a:t>45</a:t>
            </a:fld>
            <a:endParaRPr lang="en-US" dirty="0">
              <a:solidFill>
                <a:prstClr val="white"/>
              </a:solidFill>
            </a:endParaRPr>
          </a:p>
        </p:txBody>
      </p:sp>
    </p:spTree>
    <p:extLst>
      <p:ext uri="{BB962C8B-B14F-4D97-AF65-F5344CB8AC3E}">
        <p14:creationId xmlns:p14="http://schemas.microsoft.com/office/powerpoint/2010/main" val="9259178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LED Cable and LED Connection Table</a:t>
            </a:r>
            <a:endParaRPr lang="en-US" dirty="0"/>
          </a:p>
        </p:txBody>
      </p:sp>
      <p:sp>
        <p:nvSpPr>
          <p:cNvPr id="11" name="Rectangle 2"/>
          <p:cNvSpPr>
            <a:spLocks noChangeArrowheads="1"/>
          </p:cNvSpPr>
          <p:nvPr/>
        </p:nvSpPr>
        <p:spPr bwMode="auto">
          <a:xfrm>
            <a:off x="493183" y="1876210"/>
            <a:ext cx="11466032"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LED Cable: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RGB LED leads: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811373135"/>
              </p:ext>
            </p:extLst>
          </p:nvPr>
        </p:nvGraphicFramePr>
        <p:xfrm>
          <a:off x="607483" y="2098589"/>
          <a:ext cx="7137397" cy="1783842"/>
        </p:xfrm>
        <a:graphic>
          <a:graphicData uri="http://schemas.openxmlformats.org/drawingml/2006/table">
            <a:tbl>
              <a:tblPr firstRow="1" firstCol="1" bandRow="1"/>
              <a:tblGrid>
                <a:gridCol w="1688042"/>
                <a:gridCol w="3067050"/>
                <a:gridCol w="2382305"/>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(Black Marked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cable and connector)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956025987"/>
              </p:ext>
            </p:extLst>
          </p:nvPr>
        </p:nvGraphicFramePr>
        <p:xfrm>
          <a:off x="607482" y="4259905"/>
          <a:ext cx="7137399" cy="2295017"/>
        </p:xfrm>
        <a:graphic>
          <a:graphicData uri="http://schemas.openxmlformats.org/drawingml/2006/table">
            <a:tbl>
              <a:tblPr firstRow="1" firstCol="1" bandRow="1"/>
              <a:tblGrid>
                <a:gridCol w="1694847"/>
                <a:gridCol w="2443084"/>
                <a:gridCol w="2999468"/>
              </a:tblGrid>
              <a:tr h="0">
                <a:tc>
                  <a:txBody>
                    <a:bodyPr/>
                    <a:lstStyle/>
                    <a:p>
                      <a:pPr marL="0" marR="0" algn="ctr">
                        <a:lnSpc>
                          <a:spcPct val="107000"/>
                        </a:lnSpc>
                        <a:spcBef>
                          <a:spcPts val="0"/>
                        </a:spcBef>
                        <a:spcAft>
                          <a:spcPts val="1500"/>
                        </a:spcAft>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RGB LED leads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LED Cable Connector</a:t>
                      </a:r>
                      <a:endParaRPr lang="en-US" sz="1200" b="1"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LED Cable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a:t>
                      </a:r>
                      <a:r>
                        <a:rPr lang="en-US" sz="1200"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(Red wire of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LED Cable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Ground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Longest lead of LED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Indicated with Black box</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b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(Black Marked wire of cable and connector)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r>
              <a:tr h="0">
                <a:tc>
                  <a:txBody>
                    <a:bodyPr/>
                    <a:lstStyle/>
                    <a:p>
                      <a:pPr marL="0" marR="0" algn="ctr">
                        <a:lnSpc>
                          <a:spcPct val="107000"/>
                        </a:lnSpc>
                        <a:spcBef>
                          <a:spcPts val="0"/>
                        </a:spcBef>
                        <a:spcAft>
                          <a:spcPts val="1500"/>
                        </a:spcAft>
                      </a:pPr>
                      <a:r>
                        <a:rPr lang="en-US" sz="1200" kern="120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in</a:t>
                      </a:r>
                      <a:endPar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b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b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(Red wire of LED Cable)</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46</a:t>
            </a:fld>
            <a:endParaRPr lang="en-US" dirty="0">
              <a:solidFill>
                <a:prstClr val="white"/>
              </a:solidFill>
            </a:endParaRPr>
          </a:p>
        </p:txBody>
      </p:sp>
    </p:spTree>
    <p:extLst>
      <p:ext uri="{BB962C8B-B14F-4D97-AF65-F5344CB8AC3E}">
        <p14:creationId xmlns:p14="http://schemas.microsoft.com/office/powerpoint/2010/main" val="19925149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dirty="0" smtClean="0"/>
              <a:t>Piezo Buzzer Connection Table</a:t>
            </a:r>
            <a:endParaRPr lang="en-US" dirty="0"/>
          </a:p>
        </p:txBody>
      </p:sp>
      <p:sp>
        <p:nvSpPr>
          <p:cNvPr id="11" name="Rectangle 2"/>
          <p:cNvSpPr>
            <a:spLocks noChangeArrowheads="1"/>
          </p:cNvSpPr>
          <p:nvPr/>
        </p:nvSpPr>
        <p:spPr bwMode="auto">
          <a:xfrm>
            <a:off x="521758" y="1882085"/>
            <a:ext cx="1146603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Piezo Buzzer: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026771171"/>
              </p:ext>
            </p:extLst>
          </p:nvPr>
        </p:nvGraphicFramePr>
        <p:xfrm>
          <a:off x="607483" y="2098589"/>
          <a:ext cx="4052075" cy="1044321"/>
        </p:xfrm>
        <a:graphic>
          <a:graphicData uri="http://schemas.openxmlformats.org/drawingml/2006/table">
            <a:tbl>
              <a:tblPr firstRow="1" firstCol="1" bandRow="1"/>
              <a:tblGrid>
                <a:gridCol w="1653608"/>
                <a:gridCol w="239846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algn="ctr">
                        <a:lnSpc>
                          <a:spcPct val="107000"/>
                        </a:lnSpc>
                        <a:spcBef>
                          <a:spcPts val="0"/>
                        </a:spcBef>
                        <a:spcAft>
                          <a:spcPts val="15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FF"/>
                    </a:solid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algn="ctr" defTabSz="609585" rtl="0" eaLnBrk="1" latinLnBrk="0" hangingPunct="1">
                        <a:lnSpc>
                          <a:spcPct val="107000"/>
                        </a:lnSpc>
                        <a:spcBef>
                          <a:spcPts val="0"/>
                        </a:spcBef>
                        <a:spcAft>
                          <a:spcPts val="1500"/>
                        </a:spcAft>
                      </a:pPr>
                      <a:r>
                        <a:rPr lang="en-US" sz="1200" kern="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47</a:t>
            </a:fld>
            <a:endParaRPr lang="en-US" dirty="0">
              <a:solidFill>
                <a:prstClr val="white"/>
              </a:solidFill>
            </a:endParaRPr>
          </a:p>
        </p:txBody>
      </p:sp>
    </p:spTree>
    <p:extLst>
      <p:ext uri="{BB962C8B-B14F-4D97-AF65-F5344CB8AC3E}">
        <p14:creationId xmlns:p14="http://schemas.microsoft.com/office/powerpoint/2010/main" val="22183405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Friends and Family: Amazing Car Experience</a:t>
            </a:r>
            <a:br>
              <a:rPr lang="en-US" dirty="0" smtClean="0"/>
            </a:br>
            <a:r>
              <a:rPr lang="en-US" sz="3200" dirty="0" smtClean="0"/>
              <a:t>Servo Motor and IR Proximity Sensor Connection Tables</a:t>
            </a:r>
            <a:endParaRPr lang="en-US" sz="3200" dirty="0"/>
          </a:p>
        </p:txBody>
      </p:sp>
      <p:sp>
        <p:nvSpPr>
          <p:cNvPr id="11" name="Rectangle 2"/>
          <p:cNvSpPr>
            <a:spLocks noChangeArrowheads="1"/>
          </p:cNvSpPr>
          <p:nvPr/>
        </p:nvSpPr>
        <p:spPr bwMode="auto">
          <a:xfrm>
            <a:off x="531283" y="1834824"/>
            <a:ext cx="11466032"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rPr>
              <a:t>Servo Motor: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b="1" dirty="0" smtClean="0">
                <a:solidFill>
                  <a:srgbClr val="333333"/>
                </a:solidFill>
                <a:latin typeface="Helvetica" panose="020B0604020202020204" pitchFamily="34" charset="0"/>
                <a:cs typeface="Times New Roman" panose="02020603050405020304" pitchFamily="18" charset="0"/>
              </a:rPr>
              <a:t>IR Proximity Sensor:</a:t>
            </a:r>
            <a:endParaRPr lang="en-US" altLang="en-US" sz="1000" b="1" dirty="0">
              <a:solidFill>
                <a:srgbClr val="333333"/>
              </a:solidFill>
              <a:latin typeface="Helvetica"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333333"/>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b="1"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812862823"/>
              </p:ext>
            </p:extLst>
          </p:nvPr>
        </p:nvGraphicFramePr>
        <p:xfrm>
          <a:off x="607483" y="2098589"/>
          <a:ext cx="6389214" cy="1392428"/>
        </p:xfrm>
        <a:graphic>
          <a:graphicData uri="http://schemas.openxmlformats.org/drawingml/2006/table">
            <a:tbl>
              <a:tblPr firstRow="1" firstCol="1" bandRow="1"/>
              <a:tblGrid>
                <a:gridCol w="1688042"/>
                <a:gridCol w="1704975"/>
                <a:gridCol w="2996197"/>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Servo Motor Cable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Digital </a:t>
                      </a: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Control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chemeClr val="accent5">
                        <a:lumMod val="40000"/>
                        <a:lumOff val="60000"/>
                      </a:schemeClr>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4A97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446691724"/>
              </p:ext>
            </p:extLst>
          </p:nvPr>
        </p:nvGraphicFramePr>
        <p:xfrm>
          <a:off x="607482" y="3795994"/>
          <a:ext cx="6389215" cy="1392428"/>
        </p:xfrm>
        <a:graphic>
          <a:graphicData uri="http://schemas.openxmlformats.org/drawingml/2006/table">
            <a:tbl>
              <a:tblPr firstRow="1" firstCol="1" bandRow="1"/>
              <a:tblGrid>
                <a:gridCol w="1688645"/>
                <a:gridCol w="1701102"/>
                <a:gridCol w="2999468"/>
              </a:tblGrid>
              <a:tr h="0">
                <a:tc>
                  <a:txBody>
                    <a:bodyPr/>
                    <a:lstStyle/>
                    <a:p>
                      <a:pPr marL="0" marR="0" algn="ctr">
                        <a:lnSpc>
                          <a:spcPct val="107000"/>
                        </a:lnSpc>
                        <a:spcBef>
                          <a:spcPts val="0"/>
                        </a:spcBef>
                        <a:spcAft>
                          <a:spcPts val="1500"/>
                        </a:spcAft>
                      </a:pP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Ardumoto</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Shield Pins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b="1" dirty="0" smtClean="0">
                          <a:effectLst/>
                          <a:latin typeface="Times New Roman" panose="02020603050405020304" pitchFamily="18" charset="0"/>
                          <a:ea typeface="Times New Roman" panose="02020603050405020304" pitchFamily="18" charset="0"/>
                          <a:cs typeface="Times New Roman" panose="02020603050405020304" pitchFamily="18" charset="0"/>
                        </a:rPr>
                        <a:t>JST Cable</a:t>
                      </a:r>
                      <a:r>
                        <a:rPr lang="en-US" sz="1200" b="1" baseline="0" dirty="0" smtClean="0">
                          <a:effectLst/>
                          <a:latin typeface="Times New Roman" panose="02020603050405020304" pitchFamily="18" charset="0"/>
                          <a:ea typeface="Times New Roman" panose="02020603050405020304" pitchFamily="18" charset="0"/>
                          <a:cs typeface="Times New Roman" panose="02020603050405020304" pitchFamily="18" charset="0"/>
                        </a:rPr>
                        <a:t> from Sensor</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b="1"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Wires</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r>
              <a:tr h="0">
                <a:tc>
                  <a:txBody>
                    <a:bodyPr/>
                    <a:lstStyle/>
                    <a:p>
                      <a:pPr marL="0" marR="0" algn="ctr">
                        <a:lnSpc>
                          <a:spcPct val="107000"/>
                        </a:lnSpc>
                        <a:spcBef>
                          <a:spcPts val="0"/>
                        </a:spcBef>
                        <a:spcAft>
                          <a:spcPts val="1500"/>
                        </a:spcAft>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Analog 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Data Line </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FFFCC"/>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POWER Header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5V</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2DEDE"/>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r h="0">
                <a:tc>
                  <a:txBody>
                    <a:bodyPr/>
                    <a:lstStyle/>
                    <a:p>
                      <a:pPr marL="0" marR="0" algn="ctr">
                        <a:lnSpc>
                          <a:spcPct val="107000"/>
                        </a:lnSpc>
                        <a:spcBef>
                          <a:spcPts val="0"/>
                        </a:spcBef>
                        <a:spcAft>
                          <a:spcPts val="15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GND Header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F5F5F5"/>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200" dirty="0" smtClean="0">
                          <a:effectLst/>
                          <a:latin typeface="Times New Roman" panose="02020603050405020304" pitchFamily="18" charset="0"/>
                          <a:ea typeface="Times New Roman" panose="02020603050405020304" pitchFamily="18" charset="0"/>
                          <a:cs typeface="Times New Roman" panose="02020603050405020304" pitchFamily="18" charset="0"/>
                        </a:rPr>
                        <a:t>GND</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DDDDD"/>
                    </a:solidFill>
                  </a:tcPr>
                </a:tc>
                <a:tc>
                  <a:txBody>
                    <a:bodyPr/>
                    <a:lstStyle/>
                    <a:p>
                      <a:pPr marL="0" marR="0" indent="0" algn="ctr" defTabSz="609585" rtl="0" eaLnBrk="1" fontAlgn="auto" latinLnBrk="0" hangingPunct="1">
                        <a:lnSpc>
                          <a:spcPct val="107000"/>
                        </a:lnSpc>
                        <a:spcBef>
                          <a:spcPts val="0"/>
                        </a:spcBef>
                        <a:spcAft>
                          <a:spcPts val="1500"/>
                        </a:spcAft>
                        <a:buClrTx/>
                        <a:buSzTx/>
                        <a:buFontTx/>
                        <a:buNone/>
                        <a:tabLst/>
                        <a:defRPr/>
                      </a:pPr>
                      <a:r>
                        <a:rPr lang="en-US" sz="1100" dirty="0" smtClean="0">
                          <a:effectLst/>
                          <a:latin typeface="Times New Roman" panose="02020603050405020304" pitchFamily="18" charset="0"/>
                          <a:ea typeface="Times New Roman" panose="02020603050405020304" pitchFamily="18" charset="0"/>
                          <a:cs typeface="Times New Roman" panose="02020603050405020304" pitchFamily="18" charset="0"/>
                        </a:rPr>
                        <a:t>Jumper Cable - (any color)</a:t>
                      </a:r>
                      <a:endParaRPr lang="en-US" sz="105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noFill/>
                  </a:tcPr>
                </a:tc>
              </a:tr>
            </a:tbl>
          </a:graphicData>
        </a:graphic>
      </p:graphicFrame>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48</a:t>
            </a:fld>
            <a:endParaRPr lang="en-US" dirty="0">
              <a:solidFill>
                <a:prstClr val="white"/>
              </a:solidFill>
            </a:endParaRPr>
          </a:p>
        </p:txBody>
      </p:sp>
    </p:spTree>
    <p:extLst>
      <p:ext uri="{BB962C8B-B14F-4D97-AF65-F5344CB8AC3E}">
        <p14:creationId xmlns:p14="http://schemas.microsoft.com/office/powerpoint/2010/main" val="5408515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384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7485" y="1604433"/>
            <a:ext cx="4870751" cy="4567767"/>
          </a:xfrm>
        </p:spPr>
        <p:txBody>
          <a:bodyPr/>
          <a:lstStyle/>
          <a:p>
            <a:r>
              <a:rPr lang="en-US" sz="2800" dirty="0"/>
              <a:t>Arduino 101 &amp; </a:t>
            </a:r>
            <a:r>
              <a:rPr lang="en-US" sz="2800" dirty="0" err="1"/>
              <a:t>Genuino</a:t>
            </a:r>
            <a:r>
              <a:rPr lang="en-US" sz="2800" dirty="0"/>
              <a:t> 101 </a:t>
            </a:r>
            <a:r>
              <a:rPr lang="en-US" dirty="0"/>
              <a:t>are updated with the latest technologies</a:t>
            </a:r>
            <a:r>
              <a:rPr lang="en-US" dirty="0" smtClean="0"/>
              <a:t>.  Featuring Intel’s Curie at their core.</a:t>
            </a:r>
          </a:p>
        </p:txBody>
      </p:sp>
      <p:sp>
        <p:nvSpPr>
          <p:cNvPr id="3" name="Title 2"/>
          <p:cNvSpPr>
            <a:spLocks noGrp="1"/>
          </p:cNvSpPr>
          <p:nvPr>
            <p:ph type="title"/>
          </p:nvPr>
        </p:nvSpPr>
        <p:spPr/>
        <p:txBody>
          <a:bodyPr/>
          <a:lstStyle/>
          <a:p>
            <a:r>
              <a:rPr lang="en-US" dirty="0" smtClean="0"/>
              <a:t>Arduino 101 Board</a:t>
            </a:r>
            <a:endParaRPr lang="en-US" dirty="0"/>
          </a:p>
        </p:txBody>
      </p:sp>
      <p:pic>
        <p:nvPicPr>
          <p:cNvPr id="1026" name="Picture 2" descr="https://www.arduino.cc/en/uploads/Main/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235" y="1902429"/>
            <a:ext cx="5954684" cy="3971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eakTown Enlarg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8462" b="19965"/>
          <a:stretch/>
        </p:blipFill>
        <p:spPr bwMode="auto">
          <a:xfrm>
            <a:off x="400049" y="3200992"/>
            <a:ext cx="4678137" cy="3399833"/>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dirty="0">
              <a:solidFill>
                <a:prstClr val="white"/>
              </a:solidFill>
            </a:endParaRPr>
          </a:p>
        </p:txBody>
      </p:sp>
    </p:spTree>
    <p:extLst>
      <p:ext uri="{BB962C8B-B14F-4D97-AF65-F5344CB8AC3E}">
        <p14:creationId xmlns:p14="http://schemas.microsoft.com/office/powerpoint/2010/main" val="608524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Arduino Terminology</a:t>
            </a:r>
            <a:endParaRPr lang="en-US" dirty="0"/>
          </a:p>
        </p:txBody>
      </p:sp>
      <p:sp>
        <p:nvSpPr>
          <p:cNvPr id="2" name="Content Placeholder 1"/>
          <p:cNvSpPr>
            <a:spLocks noGrp="1"/>
          </p:cNvSpPr>
          <p:nvPr>
            <p:ph sz="quarter" idx="13"/>
          </p:nvPr>
        </p:nvSpPr>
        <p:spPr/>
        <p:txBody>
          <a:bodyPr/>
          <a:lstStyle/>
          <a:p>
            <a:r>
              <a:rPr lang="en-US" dirty="0" smtClean="0"/>
              <a:t>IDE </a:t>
            </a:r>
            <a:r>
              <a:rPr lang="en-US" dirty="0" smtClean="0">
                <a:solidFill>
                  <a:schemeClr val="tx1"/>
                </a:solidFill>
              </a:rPr>
              <a:t>The Application you use to write code, and send it to the board and communicate with the board.</a:t>
            </a:r>
          </a:p>
          <a:p>
            <a:endParaRPr lang="en-US" dirty="0" smtClean="0"/>
          </a:p>
          <a:p>
            <a:r>
              <a:rPr lang="en-US" dirty="0" smtClean="0"/>
              <a:t>Sketch </a:t>
            </a:r>
            <a:r>
              <a:rPr lang="en-US" dirty="0" smtClean="0">
                <a:solidFill>
                  <a:schemeClr val="tx1"/>
                </a:solidFill>
              </a:rPr>
              <a:t>the “code” that you write and send to the board to control the I/O pins and anything connected to the board</a:t>
            </a:r>
          </a:p>
          <a:p>
            <a:endParaRPr lang="en-US" dirty="0" smtClean="0"/>
          </a:p>
          <a:p>
            <a:r>
              <a:rPr lang="en-US" dirty="0" smtClean="0"/>
              <a:t>Shield</a:t>
            </a:r>
            <a:r>
              <a:rPr lang="en-US" dirty="0" smtClean="0">
                <a:solidFill>
                  <a:schemeClr val="tx1"/>
                </a:solidFill>
              </a:rPr>
              <a:t> A printed circuit board/sensors that you connect to the board </a:t>
            </a:r>
          </a:p>
          <a:p>
            <a:endParaRPr lang="en-US" dirty="0">
              <a:solidFill>
                <a:schemeClr val="tx1"/>
              </a:solidFill>
            </a:endParaRPr>
          </a:p>
          <a:p>
            <a:r>
              <a:rPr lang="en-US" dirty="0" smtClean="0"/>
              <a:t>Open Source</a:t>
            </a:r>
            <a:r>
              <a:rPr lang="en-US" dirty="0" smtClean="0">
                <a:solidFill>
                  <a:schemeClr val="tx1"/>
                </a:solidFill>
              </a:rPr>
              <a:t> </a:t>
            </a:r>
            <a:r>
              <a:rPr lang="en-US" dirty="0">
                <a:solidFill>
                  <a:schemeClr val="tx1"/>
                </a:solidFill>
              </a:rPr>
              <a:t>A </a:t>
            </a:r>
            <a:r>
              <a:rPr lang="en-US" dirty="0" smtClean="0">
                <a:solidFill>
                  <a:schemeClr val="tx1"/>
                </a:solidFill>
              </a:rPr>
              <a:t>collective group that contributes to a topic…in this case Arduino and Galileo</a:t>
            </a:r>
          </a:p>
          <a:p>
            <a:endParaRPr lang="en-US" dirty="0">
              <a:solidFill>
                <a:schemeClr val="tx1"/>
              </a:solidFill>
            </a:endParaRPr>
          </a:p>
          <a:p>
            <a:r>
              <a:rPr lang="en-US" dirty="0"/>
              <a:t>Arduino</a:t>
            </a:r>
            <a:r>
              <a:rPr lang="en-US" dirty="0" smtClean="0">
                <a:solidFill>
                  <a:schemeClr val="tx1"/>
                </a:solidFill>
              </a:rPr>
              <a:t> besides being a Bar in Italy...it means “Strong Friend”</a:t>
            </a:r>
            <a:endParaRPr lang="en-US" dirty="0">
              <a:solidFill>
                <a:schemeClr val="tx1"/>
              </a:solidFill>
            </a:endParaRPr>
          </a:p>
        </p:txBody>
      </p:sp>
      <p:sp>
        <p:nvSpPr>
          <p:cNvPr id="4" name="Slide Number Placeholder 3"/>
          <p:cNvSpPr>
            <a:spLocks noGrp="1"/>
          </p:cNvSpPr>
          <p:nvPr>
            <p:ph type="sldNum" sz="quarter" idx="12"/>
          </p:nvPr>
        </p:nvSpPr>
        <p:spPr/>
        <p:txBody>
          <a:bodyPr/>
          <a:lstStyle/>
          <a:p>
            <a:r>
              <a:rPr lang="en-US" smtClean="0"/>
              <a:t>Page </a:t>
            </a:r>
            <a:fld id="{D21BA8AD-7238-4B32-85AB-30D275F60ADD}" type="slidenum">
              <a:rPr lang="en-US" smtClean="0"/>
              <a:pPr/>
              <a:t>6</a:t>
            </a:fld>
            <a:endParaRPr lang="en-US" dirty="0"/>
          </a:p>
        </p:txBody>
      </p:sp>
    </p:spTree>
    <p:custDataLst>
      <p:tags r:id="rId1"/>
    </p:custDataLst>
    <p:extLst>
      <p:ext uri="{BB962C8B-B14F-4D97-AF65-F5344CB8AC3E}">
        <p14:creationId xmlns:p14="http://schemas.microsoft.com/office/powerpoint/2010/main" val="54251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37817" y="1570037"/>
            <a:ext cx="2830286" cy="3530710"/>
          </a:xfrm>
          <a:prstGeom prst="rect">
            <a:avLst/>
          </a:prstGeom>
        </p:spPr>
      </p:pic>
      <p:sp>
        <p:nvSpPr>
          <p:cNvPr id="2" name="Content Placeholder 1"/>
          <p:cNvSpPr>
            <a:spLocks noGrp="1"/>
          </p:cNvSpPr>
          <p:nvPr>
            <p:ph sz="half" idx="1"/>
          </p:nvPr>
        </p:nvSpPr>
        <p:spPr/>
        <p:txBody>
          <a:bodyPr/>
          <a:lstStyle/>
          <a:p>
            <a:r>
              <a:rPr lang="en-US" dirty="0" smtClean="0"/>
              <a:t>Arduino IDE should be installed</a:t>
            </a:r>
          </a:p>
          <a:p>
            <a:pPr lvl="1"/>
            <a:r>
              <a:rPr lang="en-US" sz="2000" dirty="0" smtClean="0"/>
              <a:t>From - </a:t>
            </a:r>
            <a:r>
              <a:rPr lang="en-US" sz="1600" u="sng" dirty="0" smtClean="0">
                <a:hlinkClick r:id="rId4"/>
              </a:rPr>
              <a:t>https</a:t>
            </a:r>
            <a:r>
              <a:rPr lang="en-US" sz="1600" u="sng" dirty="0">
                <a:hlinkClick r:id="rId4"/>
              </a:rPr>
              <a:t>://www.arduino.cc/en/Main/Software</a:t>
            </a:r>
            <a:r>
              <a:rPr lang="en-US" sz="1600" dirty="0"/>
              <a:t> </a:t>
            </a:r>
            <a:endParaRPr lang="en-US" sz="1600" dirty="0" smtClean="0"/>
          </a:p>
          <a:p>
            <a:pPr marL="0" lvl="1" indent="0">
              <a:buNone/>
            </a:pPr>
            <a:r>
              <a:rPr lang="en-US" sz="2400" dirty="0">
                <a:solidFill>
                  <a:srgbClr val="0071C5"/>
                </a:solidFill>
              </a:rPr>
              <a:t>Intel Curie Boards should be </a:t>
            </a:r>
            <a:r>
              <a:rPr lang="en-US" sz="2400" dirty="0" smtClean="0">
                <a:solidFill>
                  <a:srgbClr val="0071C5"/>
                </a:solidFill>
              </a:rPr>
              <a:t>installed</a:t>
            </a:r>
          </a:p>
          <a:p>
            <a:pPr lvl="1"/>
            <a:r>
              <a:rPr lang="en-US" sz="2000" dirty="0"/>
              <a:t>In Arduino </a:t>
            </a:r>
            <a:r>
              <a:rPr lang="en-US" sz="2000" dirty="0" smtClean="0"/>
              <a:t>IDE</a:t>
            </a:r>
            <a:br>
              <a:rPr lang="en-US" sz="2000" dirty="0" smtClean="0"/>
            </a:br>
            <a:r>
              <a:rPr lang="en-US" sz="1600" dirty="0" smtClean="0"/>
              <a:t> </a:t>
            </a:r>
            <a:r>
              <a:rPr lang="en-US" sz="1600" b="1" dirty="0"/>
              <a:t>Tools -&gt; Board: -&gt; Boards </a:t>
            </a:r>
            <a:r>
              <a:rPr lang="en-US" sz="1600" b="1" dirty="0" smtClean="0"/>
              <a:t>Manager -&gt; Intel Curie Boards INSTALLED</a:t>
            </a:r>
            <a:endParaRPr lang="en-US" sz="1600" b="1" dirty="0"/>
          </a:p>
          <a:p>
            <a:pPr marL="0" lvl="1" indent="0">
              <a:buNone/>
            </a:pPr>
            <a:endParaRPr lang="en-US" sz="2400" dirty="0">
              <a:solidFill>
                <a:srgbClr val="0071C5"/>
              </a:solidFill>
            </a:endParaRPr>
          </a:p>
        </p:txBody>
      </p:sp>
      <p:sp>
        <p:nvSpPr>
          <p:cNvPr id="4" name="Title 3"/>
          <p:cNvSpPr>
            <a:spLocks noGrp="1"/>
          </p:cNvSpPr>
          <p:nvPr>
            <p:ph type="title"/>
          </p:nvPr>
        </p:nvSpPr>
        <p:spPr/>
        <p:txBody>
          <a:bodyPr/>
          <a:lstStyle/>
          <a:p>
            <a:r>
              <a:rPr lang="en-US" dirty="0" smtClean="0"/>
              <a:t>Verify Arduino IDE and Intel Curie Board installed</a:t>
            </a:r>
            <a:endParaRPr lang="en-US" dirty="0"/>
          </a:p>
        </p:txBody>
      </p:sp>
      <p:pic>
        <p:nvPicPr>
          <p:cNvPr id="5" name="Picture 4"/>
          <p:cNvPicPr>
            <a:picLocks noChangeAspect="1"/>
          </p:cNvPicPr>
          <p:nvPr/>
        </p:nvPicPr>
        <p:blipFill>
          <a:blip r:embed="rId5"/>
          <a:stretch>
            <a:fillRect/>
          </a:stretch>
        </p:blipFill>
        <p:spPr>
          <a:xfrm>
            <a:off x="6237817" y="3888316"/>
            <a:ext cx="4410075" cy="2743200"/>
          </a:xfrm>
          <a:prstGeom prst="rect">
            <a:avLst/>
          </a:prstGeom>
        </p:spPr>
      </p:pic>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7</a:t>
            </a:fld>
            <a:endParaRPr lang="en-US" dirty="0">
              <a:solidFill>
                <a:prstClr val="white"/>
              </a:solidFill>
            </a:endParaRPr>
          </a:p>
        </p:txBody>
      </p:sp>
    </p:spTree>
    <p:extLst>
      <p:ext uri="{BB962C8B-B14F-4D97-AF65-F5344CB8AC3E}">
        <p14:creationId xmlns:p14="http://schemas.microsoft.com/office/powerpoint/2010/main" val="955143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instrumentdepot.com/images/usbca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963" y="1276471"/>
            <a:ext cx="2207532" cy="168213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half" idx="1"/>
          </p:nvPr>
        </p:nvSpPr>
        <p:spPr/>
        <p:txBody>
          <a:bodyPr>
            <a:normAutofit fontScale="70000" lnSpcReduction="20000"/>
          </a:bodyPr>
          <a:lstStyle/>
          <a:p>
            <a:r>
              <a:rPr lang="en-US" dirty="0" smtClean="0"/>
              <a:t>Remove from the Tool Box the</a:t>
            </a:r>
          </a:p>
          <a:p>
            <a:pPr lvl="1"/>
            <a:r>
              <a:rPr lang="en-US" dirty="0" smtClean="0"/>
              <a:t>Arduino 101 and the USB cable </a:t>
            </a:r>
          </a:p>
          <a:p>
            <a:pPr marL="0" lvl="1" indent="0">
              <a:buNone/>
            </a:pPr>
            <a:r>
              <a:rPr lang="en-US" sz="2400" dirty="0">
                <a:solidFill>
                  <a:srgbClr val="0071C5"/>
                </a:solidFill>
              </a:rPr>
              <a:t>Connect the USB cable to the </a:t>
            </a:r>
            <a:r>
              <a:rPr lang="en-US" sz="2400" dirty="0" smtClean="0">
                <a:solidFill>
                  <a:srgbClr val="0071C5"/>
                </a:solidFill>
              </a:rPr>
              <a:t>PC and Arduino 101</a:t>
            </a:r>
          </a:p>
          <a:p>
            <a:r>
              <a:rPr lang="fr-FR" dirty="0"/>
              <a:t>Start </a:t>
            </a:r>
            <a:r>
              <a:rPr lang="fr-FR" dirty="0" err="1"/>
              <a:t>Arduino</a:t>
            </a:r>
            <a:r>
              <a:rPr lang="fr-FR" dirty="0"/>
              <a:t> IDE</a:t>
            </a:r>
          </a:p>
          <a:p>
            <a:pPr lvl="1"/>
            <a:r>
              <a:rPr lang="en-GB" sz="2100" dirty="0"/>
              <a:t>Click arduino.exe shortcut on desktop</a:t>
            </a:r>
            <a:r>
              <a:rPr lang="en-GB" dirty="0">
                <a:ea typeface="Segoe UI" panose="020B0502040204020203" pitchFamily="34" charset="0"/>
                <a:cs typeface="Segoe UI" panose="020B0502040204020203" pitchFamily="34" charset="0"/>
              </a:rPr>
              <a:t/>
            </a:r>
            <a:br>
              <a:rPr lang="en-GB" dirty="0">
                <a:ea typeface="Segoe UI" panose="020B0502040204020203" pitchFamily="34" charset="0"/>
                <a:cs typeface="Segoe UI" panose="020B0502040204020203" pitchFamily="34" charset="0"/>
              </a:rPr>
            </a:br>
            <a:endParaRPr lang="en-US" dirty="0">
              <a:ea typeface="Segoe UI" panose="020B0502040204020203" pitchFamily="34" charset="0"/>
              <a:cs typeface="Segoe UI" panose="020B0502040204020203" pitchFamily="34" charset="0"/>
            </a:endParaRPr>
          </a:p>
          <a:p>
            <a:r>
              <a:rPr lang="fr-FR" dirty="0"/>
              <a:t>Set Model</a:t>
            </a:r>
          </a:p>
          <a:p>
            <a:pPr lvl="1"/>
            <a:r>
              <a:rPr lang="en-GB" sz="2100" dirty="0"/>
              <a:t>In Arduino IDE</a:t>
            </a:r>
          </a:p>
          <a:p>
            <a:pPr lvl="2"/>
            <a:r>
              <a:rPr lang="en-GB" sz="2100" dirty="0"/>
              <a:t>Tools -&gt; Board -&gt; Arduino101</a:t>
            </a:r>
          </a:p>
          <a:p>
            <a:r>
              <a:rPr lang="fr-FR" dirty="0"/>
              <a:t>Set Port</a:t>
            </a:r>
          </a:p>
          <a:p>
            <a:pPr lvl="1"/>
            <a:r>
              <a:rPr lang="en-GB" sz="2100" dirty="0"/>
              <a:t>In Arduino IDE</a:t>
            </a:r>
          </a:p>
          <a:p>
            <a:pPr lvl="2"/>
            <a:r>
              <a:rPr lang="en-GB" sz="2100" dirty="0"/>
              <a:t>Tools -&gt; Serial Port -&gt; Port*</a:t>
            </a:r>
          </a:p>
          <a:p>
            <a:pPr marL="0" lvl="1" indent="0">
              <a:buNone/>
            </a:pPr>
            <a:endParaRPr lang="en-US" sz="2400" dirty="0" smtClean="0">
              <a:solidFill>
                <a:srgbClr val="0071C5"/>
              </a:solidFill>
            </a:endParaRPr>
          </a:p>
        </p:txBody>
      </p:sp>
      <p:sp>
        <p:nvSpPr>
          <p:cNvPr id="4" name="Title 3"/>
          <p:cNvSpPr>
            <a:spLocks noGrp="1"/>
          </p:cNvSpPr>
          <p:nvPr>
            <p:ph type="title"/>
          </p:nvPr>
        </p:nvSpPr>
        <p:spPr/>
        <p:txBody>
          <a:bodyPr/>
          <a:lstStyle/>
          <a:p>
            <a:r>
              <a:rPr lang="en-US" dirty="0" smtClean="0"/>
              <a:t>Connect Arduino 101 and Run Blink Sketch</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58" y="2904958"/>
            <a:ext cx="76200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images.frys.com/art/product/300x300/8715011.01.pro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9784" y="123568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8223248" y="3785404"/>
            <a:ext cx="3739245" cy="2921643"/>
          </a:xfrm>
          <a:prstGeom prst="rect">
            <a:avLst/>
          </a:prstGeom>
        </p:spPr>
      </p:pic>
      <p:pic>
        <p:nvPicPr>
          <p:cNvPr id="9" name="Picture 8"/>
          <p:cNvPicPr>
            <a:picLocks noChangeAspect="1"/>
          </p:cNvPicPr>
          <p:nvPr/>
        </p:nvPicPr>
        <p:blipFill>
          <a:blip r:embed="rId6"/>
          <a:stretch>
            <a:fillRect/>
          </a:stretch>
        </p:blipFill>
        <p:spPr>
          <a:xfrm>
            <a:off x="5944963" y="3785405"/>
            <a:ext cx="2273811" cy="2917474"/>
          </a:xfrm>
          <a:prstGeom prst="rect">
            <a:avLst/>
          </a:prstGeom>
        </p:spPr>
      </p:pic>
      <p:sp>
        <p:nvSpPr>
          <p:cNvPr id="10" name="Slide Number Placeholder 9"/>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Tree>
    <p:extLst>
      <p:ext uri="{BB962C8B-B14F-4D97-AF65-F5344CB8AC3E}">
        <p14:creationId xmlns:p14="http://schemas.microsoft.com/office/powerpoint/2010/main" val="997739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07485" y="1604433"/>
            <a:ext cx="5342468" cy="4853517"/>
          </a:xfrm>
        </p:spPr>
        <p:txBody>
          <a:bodyPr>
            <a:normAutofit fontScale="92500" lnSpcReduction="10000"/>
          </a:bodyPr>
          <a:lstStyle/>
          <a:p>
            <a:r>
              <a:rPr lang="en-US" dirty="0" smtClean="0"/>
              <a:t>With Arduino 101 connected and IDE open.</a:t>
            </a:r>
          </a:p>
          <a:p>
            <a:r>
              <a:rPr lang="fr-FR" b="1" dirty="0">
                <a:solidFill>
                  <a:srgbClr val="002060"/>
                </a:solidFill>
                <a:ea typeface="Segoe UI" pitchFamily="34" charset="0"/>
                <a:cs typeface="Segoe UI" pitchFamily="34" charset="0"/>
              </a:rPr>
              <a:t>Start </a:t>
            </a:r>
            <a:r>
              <a:rPr lang="fr-FR" b="1" dirty="0" err="1">
                <a:solidFill>
                  <a:srgbClr val="002060"/>
                </a:solidFill>
                <a:ea typeface="Segoe UI" pitchFamily="34" charset="0"/>
                <a:cs typeface="Segoe UI" pitchFamily="34" charset="0"/>
              </a:rPr>
              <a:t>Blink</a:t>
            </a:r>
            <a:r>
              <a:rPr lang="fr-FR" b="1" dirty="0">
                <a:solidFill>
                  <a:srgbClr val="002060"/>
                </a:solidFill>
                <a:ea typeface="Segoe UI" pitchFamily="34" charset="0"/>
                <a:cs typeface="Segoe UI" pitchFamily="34" charset="0"/>
              </a:rPr>
              <a:t> sketch</a:t>
            </a:r>
          </a:p>
          <a:p>
            <a:r>
              <a:rPr lang="en-GB" b="1" dirty="0" smtClean="0">
                <a:ea typeface="Segoe UI" panose="020B0502040204020203" pitchFamily="34" charset="0"/>
                <a:cs typeface="Segoe UI" panose="020B0502040204020203" pitchFamily="34" charset="0"/>
              </a:rPr>
              <a:t>File-</a:t>
            </a:r>
            <a:r>
              <a:rPr lang="en-GB" b="1" dirty="0">
                <a:ea typeface="Segoe UI" panose="020B0502040204020203" pitchFamily="34" charset="0"/>
                <a:cs typeface="Segoe UI" panose="020B0502040204020203" pitchFamily="34" charset="0"/>
              </a:rPr>
              <a:t>&gt; Examples -&gt; 01. Basics -&gt; Blink</a:t>
            </a:r>
          </a:p>
          <a:p>
            <a:r>
              <a:rPr lang="en-GB" dirty="0">
                <a:ea typeface="Segoe UI" panose="020B0502040204020203" pitchFamily="34" charset="0"/>
                <a:cs typeface="Segoe UI" panose="020B0502040204020203" pitchFamily="34" charset="0"/>
              </a:rPr>
              <a:t>Click Upload button </a:t>
            </a:r>
            <a:r>
              <a:rPr lang="en-GB" b="1" dirty="0">
                <a:ea typeface="Segoe UI" panose="020B0502040204020203" pitchFamily="34" charset="0"/>
                <a:cs typeface="Segoe UI" panose="020B0502040204020203" pitchFamily="34" charset="0"/>
              </a:rPr>
              <a:t>-&gt; </a:t>
            </a:r>
            <a:endParaRPr lang="en-GB" b="1" dirty="0" smtClean="0">
              <a:ea typeface="Segoe UI" panose="020B0502040204020203" pitchFamily="34" charset="0"/>
              <a:cs typeface="Segoe UI" panose="020B0502040204020203" pitchFamily="34" charset="0"/>
            </a:endParaRPr>
          </a:p>
          <a:p>
            <a:endParaRPr lang="en-GB" b="1" dirty="0" smtClean="0">
              <a:cs typeface="Segoe UI" panose="020B0502040204020203" pitchFamily="34" charset="0"/>
            </a:endParaRPr>
          </a:p>
          <a:p>
            <a:endParaRPr lang="en-GB" b="1" dirty="0">
              <a:cs typeface="Segoe UI" panose="020B0502040204020203" pitchFamily="34" charset="0"/>
            </a:endParaRPr>
          </a:p>
          <a:p>
            <a:r>
              <a:rPr lang="en-US" dirty="0"/>
              <a:t>If the upload is successful, the console window </a:t>
            </a:r>
            <a:r>
              <a:rPr lang="en-US" dirty="0" smtClean="0"/>
              <a:t>will display </a:t>
            </a:r>
            <a:r>
              <a:rPr lang="en-US" dirty="0"/>
              <a:t>“SUCCESS”. </a:t>
            </a:r>
            <a:endParaRPr lang="en-US" dirty="0" smtClean="0"/>
          </a:p>
          <a:p>
            <a:pPr lvl="1"/>
            <a:r>
              <a:rPr lang="en-US" sz="1733" dirty="0" smtClean="0"/>
              <a:t>Repeat </a:t>
            </a:r>
            <a:r>
              <a:rPr lang="en-US" sz="1733" dirty="0"/>
              <a:t>the process if you experience an error. If it fails again, check your </a:t>
            </a:r>
            <a:r>
              <a:rPr lang="en-US" sz="1733" dirty="0" smtClean="0"/>
              <a:t>Board and Port settings</a:t>
            </a:r>
            <a:r>
              <a:rPr lang="en-US" sz="1733" dirty="0"/>
              <a:t>, </a:t>
            </a:r>
            <a:r>
              <a:rPr lang="en-US" sz="1733" dirty="0" smtClean="0"/>
              <a:t>USB connection and/or </a:t>
            </a:r>
            <a:r>
              <a:rPr lang="en-US" sz="1733" dirty="0"/>
              <a:t>device driver</a:t>
            </a:r>
            <a:r>
              <a:rPr lang="en-US" sz="1733" dirty="0" smtClean="0"/>
              <a:t>.</a:t>
            </a:r>
            <a:endParaRPr lang="en-US" dirty="0" smtClean="0"/>
          </a:p>
        </p:txBody>
      </p:sp>
      <p:sp>
        <p:nvSpPr>
          <p:cNvPr id="4" name="Title 3"/>
          <p:cNvSpPr>
            <a:spLocks noGrp="1"/>
          </p:cNvSpPr>
          <p:nvPr>
            <p:ph type="title"/>
          </p:nvPr>
        </p:nvSpPr>
        <p:spPr/>
        <p:txBody>
          <a:bodyPr/>
          <a:lstStyle/>
          <a:p>
            <a:r>
              <a:rPr lang="en-US" dirty="0" smtClean="0"/>
              <a:t>Connect Arduino 101 and Run Blink Sketch (cont.)</a:t>
            </a:r>
            <a:endParaRPr lang="en-US" dirty="0"/>
          </a:p>
        </p:txBody>
      </p:sp>
      <p:pic>
        <p:nvPicPr>
          <p:cNvPr id="3" name="Picture 2"/>
          <p:cNvPicPr>
            <a:picLocks noChangeAspect="1"/>
          </p:cNvPicPr>
          <p:nvPr/>
        </p:nvPicPr>
        <p:blipFill>
          <a:blip r:embed="rId3"/>
          <a:stretch>
            <a:fillRect/>
          </a:stretch>
        </p:blipFill>
        <p:spPr>
          <a:xfrm>
            <a:off x="5949953" y="1570037"/>
            <a:ext cx="5876015" cy="3310943"/>
          </a:xfrm>
          <a:prstGeom prst="rect">
            <a:avLst/>
          </a:prstGeom>
        </p:spPr>
      </p:pic>
      <p:pic>
        <p:nvPicPr>
          <p:cNvPr id="12" name="Picture 11"/>
          <p:cNvPicPr/>
          <p:nvPr/>
        </p:nvPicPr>
        <p:blipFill rotWithShape="1">
          <a:blip r:embed="rId4">
            <a:extLst>
              <a:ext uri="{28A0092B-C50C-407E-A947-70E740481C1C}">
                <a14:useLocalDpi xmlns:a14="http://schemas.microsoft.com/office/drawing/2010/main" val="0"/>
              </a:ext>
            </a:extLst>
          </a:blip>
          <a:srcRect t="61360" b="9208"/>
          <a:stretch/>
        </p:blipFill>
        <p:spPr bwMode="auto">
          <a:xfrm>
            <a:off x="5949953" y="5061857"/>
            <a:ext cx="5591175" cy="1396093"/>
          </a:xfrm>
          <a:prstGeom prst="rect">
            <a:avLst/>
          </a:prstGeom>
          <a:noFill/>
          <a:ln>
            <a:noFill/>
          </a:ln>
        </p:spPr>
      </p:pic>
      <p:pic>
        <p:nvPicPr>
          <p:cNvPr id="13" name="Picture 12"/>
          <p:cNvPicPr/>
          <p:nvPr/>
        </p:nvPicPr>
        <p:blipFill rotWithShape="1">
          <a:blip r:embed="rId4">
            <a:extLst>
              <a:ext uri="{28A0092B-C50C-407E-A947-70E740481C1C}">
                <a14:useLocalDpi xmlns:a14="http://schemas.microsoft.com/office/drawing/2010/main" val="0"/>
              </a:ext>
            </a:extLst>
          </a:blip>
          <a:srcRect r="68204" b="77022"/>
          <a:stretch/>
        </p:blipFill>
        <p:spPr bwMode="auto">
          <a:xfrm>
            <a:off x="3496355" y="3225507"/>
            <a:ext cx="2128837" cy="1305671"/>
          </a:xfrm>
          <a:prstGeom prst="rect">
            <a:avLst/>
          </a:prstGeom>
          <a:noFill/>
          <a:ln>
            <a:noFill/>
          </a:ln>
        </p:spPr>
      </p:pic>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Tree>
    <p:extLst>
      <p:ext uri="{BB962C8B-B14F-4D97-AF65-F5344CB8AC3E}">
        <p14:creationId xmlns:p14="http://schemas.microsoft.com/office/powerpoint/2010/main" val="22182684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a804188f-30ac-48b8-bb56-d21a21575a6f"/>
</p:tagLst>
</file>

<file path=ppt/theme/theme1.xml><?xml version="1.0" encoding="utf-8"?>
<a:theme xmlns:a="http://schemas.openxmlformats.org/drawingml/2006/main" name="Int_PPT Template_ClearPro_16x9_0427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nt_PPT Template_ClearPro_16x9_042715.potx" id="{9385F90F-C33B-4A37-8065-78C9368DE262}" vid="{2CD57FD1-2312-4B0E-A200-E5BA6F2938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10617</TotalTime>
  <Words>2861</Words>
  <Application>Microsoft Office PowerPoint</Application>
  <PresentationFormat>Widescreen</PresentationFormat>
  <Paragraphs>624</Paragraphs>
  <Slides>49</Slides>
  <Notes>6</Notes>
  <HiddenSlides>0</HiddenSlides>
  <MMClips>0</MMClips>
  <ScaleCrop>false</ScaleCrop>
  <HeadingPairs>
    <vt:vector size="10" baseType="variant">
      <vt:variant>
        <vt:lpstr>Fonts Used</vt:lpstr>
      </vt:variant>
      <vt:variant>
        <vt:i4>11</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49</vt:i4>
      </vt:variant>
    </vt:vector>
  </HeadingPairs>
  <TitlesOfParts>
    <vt:vector size="63" baseType="lpstr">
      <vt:lpstr>Arial</vt:lpstr>
      <vt:lpstr>Calibri</vt:lpstr>
      <vt:lpstr>Helvetica</vt:lpstr>
      <vt:lpstr>Intel Clear</vt:lpstr>
      <vt:lpstr>Intel Clear Light</vt:lpstr>
      <vt:lpstr>Intel Clear Pro</vt:lpstr>
      <vt:lpstr>Lucida Grande</vt:lpstr>
      <vt:lpstr>Neo Sans Intel</vt:lpstr>
      <vt:lpstr>Segoe UI</vt:lpstr>
      <vt:lpstr>Times New Roman</vt:lpstr>
      <vt:lpstr>Wingdings</vt:lpstr>
      <vt:lpstr>Int_PPT Template_ClearPro_16x9_042715</vt:lpstr>
      <vt:lpstr>C:\Users\dmmanzan\Documents\Arduino\NMMakers_FnF_Event\Documents\FnFACE_Placemat.pdf</vt:lpstr>
      <vt:lpstr>Paintbrush Picture</vt:lpstr>
      <vt:lpstr>The Intel new mexico  Family &amp; Friends amazing Car experience </vt:lpstr>
      <vt:lpstr>Welcome</vt:lpstr>
      <vt:lpstr>Today’s Agenda</vt:lpstr>
      <vt:lpstr>Intro to Arduino 101</vt:lpstr>
      <vt:lpstr>Arduino 101 Board</vt:lpstr>
      <vt:lpstr>Arduino Terminology</vt:lpstr>
      <vt:lpstr>Verify Arduino IDE and Intel Curie Board installed</vt:lpstr>
      <vt:lpstr>Connect Arduino 101 and Run Blink Sketch</vt:lpstr>
      <vt:lpstr>Connect Arduino 101 and Run Blink Sketch (cont.)</vt:lpstr>
      <vt:lpstr>Basic Module</vt:lpstr>
      <vt:lpstr>Time to Build our Racer...the Car</vt:lpstr>
      <vt:lpstr>Encoders</vt:lpstr>
      <vt:lpstr>Motors and Mounts</vt:lpstr>
      <vt:lpstr>Motors and Mounts (cont.)</vt:lpstr>
      <vt:lpstr>Wheels</vt:lpstr>
      <vt:lpstr>Side Struts</vt:lpstr>
      <vt:lpstr>Battery Holder and Batteries</vt:lpstr>
      <vt:lpstr>Mainboard Mounts</vt:lpstr>
      <vt:lpstr>Complete the Chassis</vt:lpstr>
      <vt:lpstr>Complete the Chassis (cont)</vt:lpstr>
      <vt:lpstr>Mainboard</vt:lpstr>
      <vt:lpstr>Shield</vt:lpstr>
      <vt:lpstr>Test Motors</vt:lpstr>
      <vt:lpstr>Test Motors (cont.)</vt:lpstr>
      <vt:lpstr>Intermediate module</vt:lpstr>
      <vt:lpstr>Time to add lights and sound to our Racer...the Car</vt:lpstr>
      <vt:lpstr>Addressable RGB LEDs and Cable</vt:lpstr>
      <vt:lpstr>LED Cable and LED Connection Table</vt:lpstr>
      <vt:lpstr>Test LEDs and cable assembly</vt:lpstr>
      <vt:lpstr>Test LEDs and cable assembly (cont.)</vt:lpstr>
      <vt:lpstr>Install LED cable w/LEDs and mounts into chassis</vt:lpstr>
      <vt:lpstr>Piezo Buzzer</vt:lpstr>
      <vt:lpstr>Test Piezo Buzzer</vt:lpstr>
      <vt:lpstr>Advanced Module</vt:lpstr>
      <vt:lpstr>Time to add intelligence to our Racer...the Car</vt:lpstr>
      <vt:lpstr>Servo Motor and mount</vt:lpstr>
      <vt:lpstr>IR Proximity Sensor and Mount</vt:lpstr>
      <vt:lpstr>Test Servo Motor and IR Proximity Sensor</vt:lpstr>
      <vt:lpstr>Test Servo Motor and IR Proximity Sensor</vt:lpstr>
      <vt:lpstr>Backup Material</vt:lpstr>
      <vt:lpstr>Arduino IDE and Curie Boards</vt:lpstr>
      <vt:lpstr>Intel’s MicroComputer Comparison</vt:lpstr>
      <vt:lpstr>Arduino/Genuino 101 Specifications</vt:lpstr>
      <vt:lpstr>Intel’s Friends and Family: Amazing Car Experience Parts Placemat</vt:lpstr>
      <vt:lpstr>Intel’s Friends and Family: Amazing Car Experience Motor and Motor Encoder Connection Tables</vt:lpstr>
      <vt:lpstr>Intel’s Friends and Family: Amazing Car Experience LED Cable and LED Connection Table</vt:lpstr>
      <vt:lpstr>Intel’s Friends and Family: Amazing Car Experience Piezo Buzzer Connection Table</vt:lpstr>
      <vt:lpstr>Intel’s Friends and Family: Amazing Car Experience Servo Motor and IR Proximity Sensor Connection Tables</vt:lpstr>
      <vt:lpstr>PowerPoint Presentation</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Intel new mexico  Family &amp; Friends amazing Car experience</dc:title>
  <dc:creator>Manzanares, David M</dc:creator>
  <cp:lastModifiedBy>Manzanares, David M</cp:lastModifiedBy>
  <cp:revision>118</cp:revision>
  <dcterms:created xsi:type="dcterms:W3CDTF">2016-04-05T18:39:33Z</dcterms:created>
  <dcterms:modified xsi:type="dcterms:W3CDTF">2016-04-18T00:43:35Z</dcterms:modified>
</cp:coreProperties>
</file>